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Nunito"/>
      <p:regular r:id="rId51"/>
      <p:bold r:id="rId52"/>
      <p:italic r:id="rId53"/>
      <p:boldItalic r:id="rId54"/>
    </p:embeddedFont>
    <p:embeddedFont>
      <p:font typeface="Amatic SC"/>
      <p:regular r:id="rId55"/>
      <p:bold r:id="rId56"/>
    </p:embeddedFont>
    <p:embeddedFont>
      <p:font typeface="Maven Pro"/>
      <p:regular r:id="rId57"/>
      <p:bold r:id="rId58"/>
    </p:embeddedFont>
    <p:embeddedFont>
      <p:font typeface="Comfortaa"/>
      <p:regular r:id="rId59"/>
      <p:bold r:id="rId60"/>
    </p:embeddedFont>
    <p:embeddedFont>
      <p:font typeface="Alfa Slab One"/>
      <p:regular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3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34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AlfaSlabOne-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Comfortaa-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Nunito-regular.fntdata"/><Relationship Id="rId50" Type="http://schemas.openxmlformats.org/officeDocument/2006/relationships/slide" Target="slides/slide45.xml"/><Relationship Id="rId53" Type="http://schemas.openxmlformats.org/officeDocument/2006/relationships/font" Target="fonts/Nunito-italic.fntdata"/><Relationship Id="rId52" Type="http://schemas.openxmlformats.org/officeDocument/2006/relationships/font" Target="fonts/Nunito-bold.fntdata"/><Relationship Id="rId11" Type="http://schemas.openxmlformats.org/officeDocument/2006/relationships/slide" Target="slides/slide6.xml"/><Relationship Id="rId55" Type="http://schemas.openxmlformats.org/officeDocument/2006/relationships/font" Target="fonts/AmaticSC-regular.fntdata"/><Relationship Id="rId10" Type="http://schemas.openxmlformats.org/officeDocument/2006/relationships/slide" Target="slides/slide5.xml"/><Relationship Id="rId54" Type="http://schemas.openxmlformats.org/officeDocument/2006/relationships/font" Target="fonts/Nunito-boldItalic.fntdata"/><Relationship Id="rId13" Type="http://schemas.openxmlformats.org/officeDocument/2006/relationships/slide" Target="slides/slide8.xml"/><Relationship Id="rId57" Type="http://schemas.openxmlformats.org/officeDocument/2006/relationships/font" Target="fonts/MavenPro-regular.fntdata"/><Relationship Id="rId12" Type="http://schemas.openxmlformats.org/officeDocument/2006/relationships/slide" Target="slides/slide7.xml"/><Relationship Id="rId56" Type="http://schemas.openxmlformats.org/officeDocument/2006/relationships/font" Target="fonts/AmaticSC-bold.fntdata"/><Relationship Id="rId15" Type="http://schemas.openxmlformats.org/officeDocument/2006/relationships/slide" Target="slides/slide10.xml"/><Relationship Id="rId59" Type="http://schemas.openxmlformats.org/officeDocument/2006/relationships/font" Target="fonts/Comfortaa-regular.fntdata"/><Relationship Id="rId14" Type="http://schemas.openxmlformats.org/officeDocument/2006/relationships/slide" Target="slides/slide9.xml"/><Relationship Id="rId58" Type="http://schemas.openxmlformats.org/officeDocument/2006/relationships/font" Target="fonts/MavenPr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22d1ff0e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22d1ff0e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c22d1ff0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c22d1ff0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23c8376e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c23c8376e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c22d1ff0e8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c22d1ff0e8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22d1ff0e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22d1ff0e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22d1ff0e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22d1ff0e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2675e17cb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c2675e17cb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c2675e17cb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c2675e17cb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c2675e17c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c2675e17c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c22d1ff0e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c22d1ff0e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c22d1ff0e8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c22d1ff0e8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c2675e17cb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c2675e17c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c24f4ed764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c24f4ed764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c24f4ed764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c24f4ed76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c22d1ff0e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c22d1ff0e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ce613327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ce613327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ce613327b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ce613327b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7a214c0e88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a214c0e8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e613327b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ce613327b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ce613327b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ce613327b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8043c413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c8043c413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c8043c413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c8043c413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22d1ff0e8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22d1ff0e8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c8043c413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c8043c413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c8043c413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c8043c413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c8043c413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c8043c413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c8043c413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c8043c413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c8043c413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c8043c413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c8043c413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c8043c413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d17675a5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d17675a5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d6e6a7591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d6e6a7591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d6e6a7591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d6e6a7591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d6e6a7591b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d6e6a7591b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22d1ff0e8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22d1ff0e8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d6e6a7591b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d6e6a7591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d6e6a7591b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d6e6a7591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d6e6a7591b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d6e6a7591b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d49cab772e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d49cab772e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d49cab772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d49cab772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c24f4ed76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c24f4ed76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22d1ff0e8_2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22d1ff0e8_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79c599b2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9c599b2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22d1ff0e8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22d1ff0e8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c22d1ff0e8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c22d1ff0e8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Animations in picture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c22d1ff0e8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c22d1ff0e8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38.png"/><Relationship Id="rId6"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38.png"/><Relationship Id="rId6"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30" name="Google Shape;130;p13"/>
          <p:cNvPicPr preferRelativeResize="0"/>
          <p:nvPr/>
        </p:nvPicPr>
        <p:blipFill>
          <a:blip r:embed="rId3">
            <a:alphaModFix/>
          </a:blip>
          <a:stretch>
            <a:fillRect/>
          </a:stretch>
        </p:blipFill>
        <p:spPr>
          <a:xfrm>
            <a:off x="0" y="-17325"/>
            <a:ext cx="9144000" cy="5239175"/>
          </a:xfrm>
          <a:prstGeom prst="rect">
            <a:avLst/>
          </a:prstGeom>
          <a:noFill/>
          <a:ln>
            <a:noFill/>
          </a:ln>
        </p:spPr>
      </p:pic>
      <p:sp>
        <p:nvSpPr>
          <p:cNvPr id="131" name="Google Shape;131;p13"/>
          <p:cNvSpPr txBox="1"/>
          <p:nvPr/>
        </p:nvSpPr>
        <p:spPr>
          <a:xfrm>
            <a:off x="904125" y="231050"/>
            <a:ext cx="73938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5600">
                <a:solidFill>
                  <a:srgbClr val="FFFFFF"/>
                </a:solidFill>
                <a:latin typeface="Maven Pro"/>
                <a:ea typeface="Maven Pro"/>
                <a:cs typeface="Maven Pro"/>
                <a:sym typeface="Maven Pro"/>
              </a:rPr>
              <a:t>THE RED ELEMENTAL</a:t>
            </a:r>
            <a:endParaRPr b="1" sz="5600">
              <a:solidFill>
                <a:srgbClr val="FFFFFF"/>
              </a:solidFill>
              <a:latin typeface="Maven Pro"/>
              <a:ea typeface="Maven Pro"/>
              <a:cs typeface="Maven Pro"/>
              <a:sym typeface="Maven Pro"/>
            </a:endParaRPr>
          </a:p>
          <a:p>
            <a:pPr indent="0" lvl="0" marL="0" rtl="0" algn="ctr">
              <a:spcBef>
                <a:spcPts val="0"/>
              </a:spcBef>
              <a:spcAft>
                <a:spcPts val="0"/>
              </a:spcAft>
              <a:buNone/>
            </a:pPr>
            <a:r>
              <a:rPr b="1" lang="en-GB" sz="2200">
                <a:solidFill>
                  <a:srgbClr val="FFE599"/>
                </a:solidFill>
                <a:latin typeface="Calibri"/>
                <a:ea typeface="Calibri"/>
                <a:cs typeface="Calibri"/>
                <a:sym typeface="Calibri"/>
              </a:rPr>
              <a:t>A project on Fire Detection and Localisation</a:t>
            </a:r>
            <a:endParaRPr b="1" sz="2200">
              <a:solidFill>
                <a:srgbClr val="FFE599"/>
              </a:solidFill>
              <a:latin typeface="Calibri"/>
              <a:ea typeface="Calibri"/>
              <a:cs typeface="Calibri"/>
              <a:sym typeface="Calibri"/>
            </a:endParaRPr>
          </a:p>
        </p:txBody>
      </p:sp>
      <p:sp>
        <p:nvSpPr>
          <p:cNvPr id="132" name="Google Shape;132;p13"/>
          <p:cNvSpPr txBox="1"/>
          <p:nvPr/>
        </p:nvSpPr>
        <p:spPr>
          <a:xfrm>
            <a:off x="5270525" y="2720150"/>
            <a:ext cx="35550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000">
                <a:solidFill>
                  <a:srgbClr val="FFFF00"/>
                </a:solidFill>
                <a:latin typeface="Amatic SC"/>
                <a:ea typeface="Amatic SC"/>
                <a:cs typeface="Amatic SC"/>
                <a:sym typeface="Amatic SC"/>
              </a:rPr>
              <a:t>Team Members</a:t>
            </a:r>
            <a:endParaRPr b="1" sz="3000">
              <a:solidFill>
                <a:srgbClr val="FFFF00"/>
              </a:solidFill>
              <a:latin typeface="Amatic SC"/>
              <a:ea typeface="Amatic SC"/>
              <a:cs typeface="Amatic SC"/>
              <a:sym typeface="Amatic SC"/>
            </a:endParaRPr>
          </a:p>
          <a:p>
            <a:pPr indent="0" lvl="0" marL="0" rtl="0" algn="l">
              <a:spcBef>
                <a:spcPts val="0"/>
              </a:spcBef>
              <a:spcAft>
                <a:spcPts val="0"/>
              </a:spcAft>
              <a:buNone/>
            </a:pPr>
            <a:r>
              <a:t/>
            </a:r>
            <a:endParaRPr>
              <a:solidFill>
                <a:srgbClr val="FFFFFF"/>
              </a:solidFill>
              <a:latin typeface="Calibri"/>
              <a:ea typeface="Calibri"/>
              <a:cs typeface="Calibri"/>
              <a:sym typeface="Calibri"/>
            </a:endParaRPr>
          </a:p>
          <a:p>
            <a:pPr indent="0" lvl="0" marL="0" rtl="0" algn="l">
              <a:spcBef>
                <a:spcPts val="0"/>
              </a:spcBef>
              <a:spcAft>
                <a:spcPts val="0"/>
              </a:spcAft>
              <a:buNone/>
            </a:pPr>
            <a:r>
              <a:rPr b="1" lang="en-GB" sz="1700">
                <a:solidFill>
                  <a:srgbClr val="FFFFFF"/>
                </a:solidFill>
                <a:latin typeface="Maven Pro"/>
                <a:ea typeface="Maven Pro"/>
                <a:cs typeface="Maven Pro"/>
                <a:sym typeface="Maven Pro"/>
              </a:rPr>
              <a:t>19BAI10022 Ayushree Ghoshal</a:t>
            </a:r>
            <a:endParaRPr b="1" sz="1700">
              <a:solidFill>
                <a:srgbClr val="FFFFFF"/>
              </a:solidFill>
              <a:latin typeface="Maven Pro"/>
              <a:ea typeface="Maven Pro"/>
              <a:cs typeface="Maven Pro"/>
              <a:sym typeface="Maven Pro"/>
            </a:endParaRPr>
          </a:p>
          <a:p>
            <a:pPr indent="0" lvl="0" marL="0" rtl="0" algn="l">
              <a:spcBef>
                <a:spcPts val="0"/>
              </a:spcBef>
              <a:spcAft>
                <a:spcPts val="0"/>
              </a:spcAft>
              <a:buNone/>
            </a:pPr>
            <a:r>
              <a:rPr b="1" lang="en-GB" sz="1700">
                <a:solidFill>
                  <a:srgbClr val="FFFFFF"/>
                </a:solidFill>
                <a:latin typeface="Maven Pro"/>
                <a:ea typeface="Maven Pro"/>
                <a:cs typeface="Maven Pro"/>
                <a:sym typeface="Maven Pro"/>
              </a:rPr>
              <a:t>19BAI10025 Jigyasa Bisht</a:t>
            </a:r>
            <a:endParaRPr b="1" sz="1700">
              <a:solidFill>
                <a:srgbClr val="FFFFFF"/>
              </a:solidFill>
              <a:latin typeface="Maven Pro"/>
              <a:ea typeface="Maven Pro"/>
              <a:cs typeface="Maven Pro"/>
              <a:sym typeface="Maven Pro"/>
            </a:endParaRPr>
          </a:p>
          <a:p>
            <a:pPr indent="0" lvl="0" marL="0" rtl="0" algn="l">
              <a:spcBef>
                <a:spcPts val="0"/>
              </a:spcBef>
              <a:spcAft>
                <a:spcPts val="0"/>
              </a:spcAft>
              <a:buNone/>
            </a:pPr>
            <a:r>
              <a:rPr b="1" lang="en-GB" sz="1700">
                <a:solidFill>
                  <a:srgbClr val="FFFFFF"/>
                </a:solidFill>
                <a:latin typeface="Maven Pro"/>
                <a:ea typeface="Maven Pro"/>
                <a:cs typeface="Maven Pro"/>
                <a:sym typeface="Maven Pro"/>
              </a:rPr>
              <a:t>19BAI10054 Vanshika Sabhani</a:t>
            </a:r>
            <a:endParaRPr b="1" sz="1700">
              <a:solidFill>
                <a:srgbClr val="FFFFFF"/>
              </a:solidFill>
              <a:latin typeface="Maven Pro"/>
              <a:ea typeface="Maven Pro"/>
              <a:cs typeface="Maven Pro"/>
              <a:sym typeface="Maven Pro"/>
            </a:endParaRPr>
          </a:p>
          <a:p>
            <a:pPr indent="0" lvl="0" marL="0" rtl="0" algn="l">
              <a:spcBef>
                <a:spcPts val="0"/>
              </a:spcBef>
              <a:spcAft>
                <a:spcPts val="0"/>
              </a:spcAft>
              <a:buNone/>
            </a:pPr>
            <a:r>
              <a:rPr b="1" lang="en-GB" sz="1700">
                <a:solidFill>
                  <a:srgbClr val="FFFFFF"/>
                </a:solidFill>
                <a:latin typeface="Maven Pro"/>
                <a:ea typeface="Maven Pro"/>
                <a:cs typeface="Maven Pro"/>
                <a:sym typeface="Maven Pro"/>
              </a:rPr>
              <a:t>19BAI10077 Rashmi Rawat</a:t>
            </a:r>
            <a:endParaRPr b="1" sz="1700">
              <a:solidFill>
                <a:srgbClr val="FFFFFF"/>
              </a:solidFill>
              <a:latin typeface="Maven Pro"/>
              <a:ea typeface="Maven Pro"/>
              <a:cs typeface="Maven Pro"/>
              <a:sym typeface="Maven Pro"/>
            </a:endParaRPr>
          </a:p>
        </p:txBody>
      </p:sp>
      <p:sp>
        <p:nvSpPr>
          <p:cNvPr id="133" name="Google Shape;133;p13"/>
          <p:cNvSpPr txBox="1"/>
          <p:nvPr/>
        </p:nvSpPr>
        <p:spPr>
          <a:xfrm>
            <a:off x="341575" y="2766650"/>
            <a:ext cx="3415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rgbClr val="FFFF00"/>
                </a:solidFill>
                <a:latin typeface="Amatic SC"/>
                <a:ea typeface="Amatic SC"/>
                <a:cs typeface="Amatic SC"/>
                <a:sym typeface="Amatic SC"/>
              </a:rPr>
              <a:t>Guide</a:t>
            </a:r>
            <a:r>
              <a:rPr b="1" lang="en-GB" sz="3000">
                <a:solidFill>
                  <a:srgbClr val="FFFFFF"/>
                </a:solidFill>
                <a:latin typeface="Amatic SC"/>
                <a:ea typeface="Amatic SC"/>
                <a:cs typeface="Amatic SC"/>
                <a:sym typeface="Amatic SC"/>
              </a:rPr>
              <a:t>:</a:t>
            </a:r>
            <a:r>
              <a:rPr b="1" lang="en-GB" sz="2000">
                <a:solidFill>
                  <a:srgbClr val="FFFFFF"/>
                </a:solidFill>
                <a:latin typeface="Amatic SC"/>
                <a:ea typeface="Amatic SC"/>
                <a:cs typeface="Amatic SC"/>
                <a:sym typeface="Amatic SC"/>
              </a:rPr>
              <a:t> </a:t>
            </a:r>
            <a:r>
              <a:rPr b="1" lang="en-GB" sz="2000">
                <a:solidFill>
                  <a:srgbClr val="FFFFFF"/>
                </a:solidFill>
                <a:latin typeface="Maven Pro"/>
                <a:ea typeface="Maven Pro"/>
                <a:cs typeface="Maven Pro"/>
                <a:sym typeface="Maven Pro"/>
              </a:rPr>
              <a:t>Dr Durga Prasad</a:t>
            </a:r>
            <a:endParaRPr b="1" sz="2000">
              <a:solidFill>
                <a:srgbClr val="FFFFFF"/>
              </a:solidFill>
              <a:latin typeface="Maven Pro"/>
              <a:ea typeface="Maven Pro"/>
              <a:cs typeface="Maven Pro"/>
              <a:sym typeface="Maven Pro"/>
            </a:endParaRPr>
          </a:p>
        </p:txBody>
      </p:sp>
      <p:sp>
        <p:nvSpPr>
          <p:cNvPr id="134" name="Google Shape;134;p13"/>
          <p:cNvSpPr txBox="1"/>
          <p:nvPr/>
        </p:nvSpPr>
        <p:spPr>
          <a:xfrm>
            <a:off x="462100" y="4359925"/>
            <a:ext cx="257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FFFF00"/>
                </a:solidFill>
                <a:latin typeface="Comfortaa"/>
                <a:ea typeface="Comfortaa"/>
                <a:cs typeface="Comfortaa"/>
                <a:sym typeface="Comfortaa"/>
              </a:rPr>
              <a:t>Project Exhibition II</a:t>
            </a:r>
            <a:endParaRPr b="1" sz="1800">
              <a:solidFill>
                <a:srgbClr val="FFFF00"/>
              </a:solidFill>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ph type="title"/>
          </p:nvPr>
        </p:nvSpPr>
        <p:spPr>
          <a:xfrm>
            <a:off x="502675" y="2529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a:solidFill>
                  <a:srgbClr val="4C1130"/>
                </a:solidFill>
                <a:latin typeface="Georgia"/>
                <a:ea typeface="Georgia"/>
                <a:cs typeface="Georgia"/>
                <a:sym typeface="Georgia"/>
              </a:rPr>
              <a:t>Proposed work and methodology</a:t>
            </a:r>
            <a:endParaRPr b="1">
              <a:solidFill>
                <a:srgbClr val="4C1130"/>
              </a:solidFill>
              <a:latin typeface="Georgia"/>
              <a:ea typeface="Georgia"/>
              <a:cs typeface="Georgia"/>
              <a:sym typeface="Georgia"/>
            </a:endParaRPr>
          </a:p>
        </p:txBody>
      </p:sp>
      <p:sp>
        <p:nvSpPr>
          <p:cNvPr id="188" name="Google Shape;188;p22"/>
          <p:cNvSpPr txBox="1"/>
          <p:nvPr>
            <p:ph idx="1" type="body"/>
          </p:nvPr>
        </p:nvSpPr>
        <p:spPr>
          <a:xfrm>
            <a:off x="575250" y="1026450"/>
            <a:ext cx="8109900" cy="1012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GB"/>
              <a:t>In this Deep Learning fire detection model, to make Implementation process easier and efficient we are planning  using the concept of Transfer Learning (Re Use of  pretrained model for our problem in simpler terms as it uses knowledge gain while solving problems and applying it to different related problems. The method is also known as representation learning that is used to train the machine learning classification model</a:t>
            </a:r>
            <a:endParaRPr/>
          </a:p>
        </p:txBody>
      </p:sp>
      <p:pic>
        <p:nvPicPr>
          <p:cNvPr id="189" name="Google Shape;189;p22"/>
          <p:cNvPicPr preferRelativeResize="0"/>
          <p:nvPr/>
        </p:nvPicPr>
        <p:blipFill>
          <a:blip r:embed="rId3">
            <a:alphaModFix/>
          </a:blip>
          <a:stretch>
            <a:fillRect/>
          </a:stretch>
        </p:blipFill>
        <p:spPr>
          <a:xfrm>
            <a:off x="1225600" y="2039250"/>
            <a:ext cx="2029822" cy="2709450"/>
          </a:xfrm>
          <a:prstGeom prst="rect">
            <a:avLst/>
          </a:prstGeom>
          <a:noFill/>
          <a:ln>
            <a:noFill/>
          </a:ln>
        </p:spPr>
      </p:pic>
      <p:sp>
        <p:nvSpPr>
          <p:cNvPr id="190" name="Google Shape;190;p22"/>
          <p:cNvSpPr txBox="1"/>
          <p:nvPr/>
        </p:nvSpPr>
        <p:spPr>
          <a:xfrm>
            <a:off x="3917900" y="2400975"/>
            <a:ext cx="3797400" cy="153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chemeClr val="dk2"/>
                </a:solidFill>
                <a:latin typeface="Calibri"/>
                <a:ea typeface="Calibri"/>
                <a:cs typeface="Calibri"/>
                <a:sym typeface="Calibri"/>
              </a:rPr>
              <a:t>Eg: Knowledge gained to detect car by the machine can also be used to train and detect truck with some additional features added to train the model. This transfer of knowledge that helps to identify truck from the car detection trained model is transfer knowledge.</a:t>
            </a:r>
            <a:endParaRPr sz="1300">
              <a:solidFill>
                <a:schemeClr val="dk2"/>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nvSpPr>
        <p:spPr>
          <a:xfrm>
            <a:off x="332125" y="283400"/>
            <a:ext cx="8553000" cy="262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00">
                <a:solidFill>
                  <a:schemeClr val="dk2"/>
                </a:solidFill>
                <a:latin typeface="Maven Pro"/>
                <a:ea typeface="Maven Pro"/>
                <a:cs typeface="Maven Pro"/>
                <a:sym typeface="Maven Pro"/>
              </a:rPr>
              <a:t>In the </a:t>
            </a:r>
            <a:r>
              <a:rPr b="1" lang="en-GB" sz="1300">
                <a:solidFill>
                  <a:schemeClr val="dk2"/>
                </a:solidFill>
                <a:latin typeface="Maven Pro"/>
                <a:ea typeface="Maven Pro"/>
                <a:cs typeface="Maven Pro"/>
                <a:sym typeface="Maven Pro"/>
              </a:rPr>
              <a:t>initial state</a:t>
            </a:r>
            <a:r>
              <a:rPr lang="en-GB" sz="1300">
                <a:solidFill>
                  <a:schemeClr val="dk2"/>
                </a:solidFill>
                <a:latin typeface="Maven Pro"/>
                <a:ea typeface="Maven Pro"/>
                <a:cs typeface="Maven Pro"/>
                <a:sym typeface="Maven Pro"/>
              </a:rPr>
              <a:t> we require to train our model and then divide it into frames for easy conversion of the training dataset to arrays. The </a:t>
            </a:r>
            <a:r>
              <a:rPr b="1" lang="en-GB" sz="1300">
                <a:solidFill>
                  <a:schemeClr val="dk2"/>
                </a:solidFill>
                <a:latin typeface="Maven Pro"/>
                <a:ea typeface="Maven Pro"/>
                <a:cs typeface="Maven Pro"/>
                <a:sym typeface="Maven Pro"/>
              </a:rPr>
              <a:t>Training stage </a:t>
            </a:r>
            <a:r>
              <a:rPr lang="en-GB" sz="1300">
                <a:solidFill>
                  <a:schemeClr val="dk2"/>
                </a:solidFill>
                <a:latin typeface="Maven Pro"/>
                <a:ea typeface="Maven Pro"/>
                <a:cs typeface="Maven Pro"/>
                <a:sym typeface="Maven Pro"/>
              </a:rPr>
              <a:t>requires preprocessing of the data. Lets know what                 </a:t>
            </a:r>
            <a:r>
              <a:rPr b="1" lang="en-GB" sz="1300">
                <a:latin typeface="Maven Pro"/>
                <a:ea typeface="Maven Pro"/>
                <a:cs typeface="Maven Pro"/>
                <a:sym typeface="Maven Pro"/>
              </a:rPr>
              <a:t>Pre processing</a:t>
            </a:r>
            <a:endParaRPr b="1" sz="1300">
              <a:latin typeface="Maven Pro"/>
              <a:ea typeface="Maven Pro"/>
              <a:cs typeface="Maven Pro"/>
              <a:sym typeface="Maven Pro"/>
            </a:endParaRPr>
          </a:p>
          <a:p>
            <a:pPr indent="0" lvl="0" marL="0" rtl="0" algn="l">
              <a:spcBef>
                <a:spcPts val="1200"/>
              </a:spcBef>
              <a:spcAft>
                <a:spcPts val="0"/>
              </a:spcAft>
              <a:buNone/>
            </a:pPr>
            <a:r>
              <a:t/>
            </a:r>
            <a:endParaRPr sz="1300">
              <a:solidFill>
                <a:srgbClr val="202124"/>
              </a:solidFill>
              <a:highlight>
                <a:srgbClr val="FFFFFF"/>
              </a:highlight>
              <a:latin typeface="Maven Pro"/>
              <a:ea typeface="Maven Pro"/>
              <a:cs typeface="Maven Pro"/>
              <a:sym typeface="Maven Pro"/>
            </a:endParaRPr>
          </a:p>
          <a:p>
            <a:pPr indent="0" lvl="0" marL="0" rtl="0" algn="l">
              <a:spcBef>
                <a:spcPts val="0"/>
              </a:spcBef>
              <a:spcAft>
                <a:spcPts val="0"/>
              </a:spcAft>
              <a:buNone/>
            </a:pPr>
            <a:r>
              <a:rPr lang="en-GB" sz="1300">
                <a:solidFill>
                  <a:srgbClr val="202124"/>
                </a:solidFill>
                <a:highlight>
                  <a:srgbClr val="FFFFFF"/>
                </a:highlight>
                <a:latin typeface="Maven Pro"/>
                <a:ea typeface="Maven Pro"/>
                <a:cs typeface="Maven Pro"/>
                <a:sym typeface="Maven Pro"/>
              </a:rPr>
              <a:t>An </a:t>
            </a:r>
            <a:r>
              <a:rPr b="1" lang="en-GB" sz="1300">
                <a:solidFill>
                  <a:srgbClr val="202124"/>
                </a:solidFill>
                <a:highlight>
                  <a:srgbClr val="FFFFFF"/>
                </a:highlight>
                <a:latin typeface="Maven Pro"/>
                <a:ea typeface="Maven Pro"/>
                <a:cs typeface="Maven Pro"/>
                <a:sym typeface="Maven Pro"/>
              </a:rPr>
              <a:t>Inception Module</a:t>
            </a:r>
            <a:r>
              <a:rPr lang="en-GB" sz="1300">
                <a:solidFill>
                  <a:srgbClr val="202124"/>
                </a:solidFill>
                <a:highlight>
                  <a:srgbClr val="FFFFFF"/>
                </a:highlight>
                <a:latin typeface="Maven Pro"/>
                <a:ea typeface="Maven Pro"/>
                <a:cs typeface="Maven Pro"/>
                <a:sym typeface="Maven Pro"/>
              </a:rPr>
              <a:t> is an image model block that aims to approximate an optimal local sparse structure in a CNN. Put simply, it allows for us to use multiple types of filter size, instead of being restricted to a single filter size, in a single image block,</a:t>
            </a:r>
            <a:endParaRPr sz="1300">
              <a:solidFill>
                <a:srgbClr val="202124"/>
              </a:solidFill>
              <a:highlight>
                <a:srgbClr val="FFFFFF"/>
              </a:highlight>
              <a:latin typeface="Maven Pro"/>
              <a:ea typeface="Maven Pro"/>
              <a:cs typeface="Maven Pro"/>
              <a:sym typeface="Maven Pro"/>
            </a:endParaRPr>
          </a:p>
          <a:p>
            <a:pPr indent="0" lvl="0" marL="0" rtl="0" algn="l">
              <a:spcBef>
                <a:spcPts val="0"/>
              </a:spcBef>
              <a:spcAft>
                <a:spcPts val="0"/>
              </a:spcAft>
              <a:buNone/>
            </a:pPr>
            <a:r>
              <a:t/>
            </a:r>
            <a:endParaRPr sz="1300">
              <a:solidFill>
                <a:srgbClr val="202124"/>
              </a:solidFill>
              <a:highlight>
                <a:srgbClr val="FFFFFF"/>
              </a:highlight>
              <a:latin typeface="Maven Pro"/>
              <a:ea typeface="Maven Pro"/>
              <a:cs typeface="Maven Pro"/>
              <a:sym typeface="Maven Pro"/>
            </a:endParaRPr>
          </a:p>
          <a:p>
            <a:pPr indent="0" lvl="0" marL="457200" rtl="0" algn="l">
              <a:spcBef>
                <a:spcPts val="0"/>
              </a:spcBef>
              <a:spcAft>
                <a:spcPts val="0"/>
              </a:spcAft>
              <a:buNone/>
            </a:pPr>
            <a:r>
              <a:t/>
            </a:r>
            <a:endParaRPr sz="1300">
              <a:solidFill>
                <a:srgbClr val="202124"/>
              </a:solidFill>
              <a:highlight>
                <a:srgbClr val="FFFFFF"/>
              </a:highlight>
              <a:latin typeface="Maven Pro"/>
              <a:ea typeface="Maven Pro"/>
              <a:cs typeface="Maven Pro"/>
              <a:sym typeface="Maven Pro"/>
            </a:endParaRPr>
          </a:p>
          <a:p>
            <a:pPr indent="0" lvl="0" marL="0" rtl="0" algn="l">
              <a:spcBef>
                <a:spcPts val="0"/>
              </a:spcBef>
              <a:spcAft>
                <a:spcPts val="0"/>
              </a:spcAft>
              <a:buNone/>
            </a:pPr>
            <a:r>
              <a:t/>
            </a:r>
            <a:endParaRPr sz="1300">
              <a:solidFill>
                <a:srgbClr val="202124"/>
              </a:solidFill>
              <a:highlight>
                <a:srgbClr val="FFFFFF"/>
              </a:highlight>
              <a:latin typeface="Maven Pro"/>
              <a:ea typeface="Maven Pro"/>
              <a:cs typeface="Maven Pro"/>
              <a:sym typeface="Maven Pro"/>
            </a:endParaRPr>
          </a:p>
          <a:p>
            <a:pPr indent="0" lvl="0" marL="0" rtl="0" algn="l">
              <a:spcBef>
                <a:spcPts val="0"/>
              </a:spcBef>
              <a:spcAft>
                <a:spcPts val="0"/>
              </a:spcAft>
              <a:buNone/>
            </a:pPr>
            <a:r>
              <a:t/>
            </a:r>
            <a:endParaRPr sz="1300">
              <a:latin typeface="Maven Pro"/>
              <a:ea typeface="Maven Pro"/>
              <a:cs typeface="Maven Pro"/>
              <a:sym typeface="Maven Pro"/>
            </a:endParaRPr>
          </a:p>
        </p:txBody>
      </p:sp>
      <p:pic>
        <p:nvPicPr>
          <p:cNvPr id="196" name="Google Shape;196;p23"/>
          <p:cNvPicPr preferRelativeResize="0"/>
          <p:nvPr/>
        </p:nvPicPr>
        <p:blipFill>
          <a:blip r:embed="rId3">
            <a:alphaModFix/>
          </a:blip>
          <a:stretch>
            <a:fillRect/>
          </a:stretch>
        </p:blipFill>
        <p:spPr>
          <a:xfrm>
            <a:off x="1865575" y="2074850"/>
            <a:ext cx="4711376" cy="2871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4"/>
          <p:cNvPicPr preferRelativeResize="0"/>
          <p:nvPr/>
        </p:nvPicPr>
        <p:blipFill>
          <a:blip r:embed="rId3">
            <a:alphaModFix/>
          </a:blip>
          <a:stretch>
            <a:fillRect/>
          </a:stretch>
        </p:blipFill>
        <p:spPr>
          <a:xfrm>
            <a:off x="251350" y="296225"/>
            <a:ext cx="4731725" cy="4021450"/>
          </a:xfrm>
          <a:prstGeom prst="rect">
            <a:avLst/>
          </a:prstGeom>
          <a:noFill/>
          <a:ln>
            <a:noFill/>
          </a:ln>
        </p:spPr>
      </p:pic>
      <p:pic>
        <p:nvPicPr>
          <p:cNvPr id="202" name="Google Shape;202;p24"/>
          <p:cNvPicPr preferRelativeResize="0"/>
          <p:nvPr/>
        </p:nvPicPr>
        <p:blipFill rotWithShape="1">
          <a:blip r:embed="rId4">
            <a:alphaModFix/>
          </a:blip>
          <a:srcRect b="0" l="0" r="23483" t="0"/>
          <a:stretch/>
        </p:blipFill>
        <p:spPr>
          <a:xfrm>
            <a:off x="3328725" y="215450"/>
            <a:ext cx="5593850" cy="4717825"/>
          </a:xfrm>
          <a:prstGeom prst="rect">
            <a:avLst/>
          </a:prstGeom>
          <a:noFill/>
          <a:ln>
            <a:noFill/>
          </a:ln>
        </p:spPr>
      </p:pic>
      <p:sp>
        <p:nvSpPr>
          <p:cNvPr id="203" name="Google Shape;203;p24"/>
          <p:cNvSpPr txBox="1"/>
          <p:nvPr/>
        </p:nvSpPr>
        <p:spPr>
          <a:xfrm>
            <a:off x="260325" y="4317675"/>
            <a:ext cx="383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Calibri"/>
                <a:ea typeface="Calibri"/>
                <a:cs typeface="Calibri"/>
                <a:sym typeface="Calibri"/>
              </a:rPr>
              <a:t>The existing </a:t>
            </a:r>
            <a:r>
              <a:rPr b="1" lang="en-GB">
                <a:latin typeface="Calibri"/>
                <a:ea typeface="Calibri"/>
                <a:cs typeface="Calibri"/>
                <a:sym typeface="Calibri"/>
              </a:rPr>
              <a:t>system</a:t>
            </a:r>
            <a:r>
              <a:rPr b="1" lang="en-GB">
                <a:latin typeface="Calibri"/>
                <a:ea typeface="Calibri"/>
                <a:cs typeface="Calibri"/>
                <a:sym typeface="Calibri"/>
              </a:rPr>
              <a:t> lacked the </a:t>
            </a:r>
            <a:r>
              <a:rPr b="1" lang="en-GB">
                <a:latin typeface="Calibri"/>
                <a:ea typeface="Calibri"/>
                <a:cs typeface="Calibri"/>
                <a:sym typeface="Calibri"/>
              </a:rPr>
              <a:t>monitoring</a:t>
            </a:r>
            <a:r>
              <a:rPr b="1" lang="en-GB">
                <a:latin typeface="Calibri"/>
                <a:ea typeface="Calibri"/>
                <a:cs typeface="Calibri"/>
                <a:sym typeface="Calibri"/>
              </a:rPr>
              <a:t> of fire </a:t>
            </a:r>
            <a:r>
              <a:rPr b="1" lang="en-GB">
                <a:latin typeface="Calibri"/>
                <a:ea typeface="Calibri"/>
                <a:cs typeface="Calibri"/>
                <a:sym typeface="Calibri"/>
              </a:rPr>
              <a:t>through camera.</a:t>
            </a:r>
            <a:r>
              <a:rPr lang="en-GB">
                <a:latin typeface="Calibri"/>
                <a:ea typeface="Calibri"/>
                <a:cs typeface="Calibri"/>
                <a:sym typeface="Calibri"/>
              </a:rPr>
              <a:t> </a:t>
            </a:r>
            <a:endParaRPr>
              <a:latin typeface="Calibri"/>
              <a:ea typeface="Calibri"/>
              <a:cs typeface="Calibri"/>
              <a:sym typeface="Calibri"/>
            </a:endParaRPr>
          </a:p>
        </p:txBody>
      </p:sp>
      <p:sp>
        <p:nvSpPr>
          <p:cNvPr id="204" name="Google Shape;204;p24"/>
          <p:cNvSpPr txBox="1"/>
          <p:nvPr/>
        </p:nvSpPr>
        <p:spPr>
          <a:xfrm>
            <a:off x="1822225" y="296225"/>
            <a:ext cx="996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700">
                <a:solidFill>
                  <a:srgbClr val="FF0000"/>
                </a:solidFill>
                <a:latin typeface="Maven Pro"/>
                <a:ea typeface="Maven Pro"/>
                <a:cs typeface="Maven Pro"/>
                <a:sym typeface="Maven Pro"/>
              </a:rPr>
              <a:t>OLD</a:t>
            </a:r>
            <a:endParaRPr b="1" sz="2700">
              <a:solidFill>
                <a:srgbClr val="FF0000"/>
              </a:solidFill>
              <a:latin typeface="Maven Pro"/>
              <a:ea typeface="Maven Pro"/>
              <a:cs typeface="Maven Pro"/>
              <a:sym typeface="Maven Pro"/>
            </a:endParaRPr>
          </a:p>
        </p:txBody>
      </p:sp>
      <p:sp>
        <p:nvSpPr>
          <p:cNvPr id="205" name="Google Shape;205;p24"/>
          <p:cNvSpPr txBox="1"/>
          <p:nvPr/>
        </p:nvSpPr>
        <p:spPr>
          <a:xfrm>
            <a:off x="7136250" y="332150"/>
            <a:ext cx="154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rgbClr val="FF0000"/>
                </a:solidFill>
                <a:latin typeface="Maven Pro"/>
                <a:ea typeface="Maven Pro"/>
                <a:cs typeface="Maven Pro"/>
                <a:sym typeface="Maven Pro"/>
              </a:rPr>
              <a:t>OUR MODEL</a:t>
            </a:r>
            <a:endParaRPr b="1" sz="1600">
              <a:solidFill>
                <a:srgbClr val="FF0000"/>
              </a:solidFill>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389650" y="265150"/>
            <a:ext cx="7505700" cy="64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a:solidFill>
                  <a:srgbClr val="5B0F00"/>
                </a:solidFill>
                <a:latin typeface="Georgia"/>
                <a:ea typeface="Georgia"/>
                <a:cs typeface="Georgia"/>
                <a:sym typeface="Georgia"/>
              </a:rPr>
              <a:t>Novelty</a:t>
            </a:r>
            <a:endParaRPr b="1">
              <a:solidFill>
                <a:srgbClr val="5B0F00"/>
              </a:solidFill>
              <a:latin typeface="Georgia"/>
              <a:ea typeface="Georgia"/>
              <a:cs typeface="Georgia"/>
              <a:sym typeface="Georgia"/>
            </a:endParaRPr>
          </a:p>
        </p:txBody>
      </p:sp>
      <p:sp>
        <p:nvSpPr>
          <p:cNvPr id="211" name="Google Shape;211;p25"/>
          <p:cNvSpPr txBox="1"/>
          <p:nvPr>
            <p:ph idx="1" type="body"/>
          </p:nvPr>
        </p:nvSpPr>
        <p:spPr>
          <a:xfrm>
            <a:off x="335800" y="1080175"/>
            <a:ext cx="7505700" cy="350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600">
                <a:latin typeface="Maven Pro"/>
                <a:ea typeface="Maven Pro"/>
                <a:cs typeface="Maven Pro"/>
                <a:sym typeface="Maven Pro"/>
              </a:rPr>
              <a:t>Our model confirms and adds :</a:t>
            </a:r>
            <a:endParaRPr b="1" sz="1600">
              <a:latin typeface="Maven Pro"/>
              <a:ea typeface="Maven Pro"/>
              <a:cs typeface="Maven Pro"/>
              <a:sym typeface="Maven Pro"/>
            </a:endParaRPr>
          </a:p>
          <a:p>
            <a:pPr indent="-330200" lvl="0" marL="457200" rtl="0" algn="l">
              <a:spcBef>
                <a:spcPts val="1200"/>
              </a:spcBef>
              <a:spcAft>
                <a:spcPts val="0"/>
              </a:spcAft>
              <a:buClr>
                <a:srgbClr val="0B5394"/>
              </a:buClr>
              <a:buSzPts val="1600"/>
              <a:buFont typeface="Comfortaa"/>
              <a:buChar char="●"/>
            </a:pPr>
            <a:r>
              <a:rPr lang="en-GB" sz="1600">
                <a:solidFill>
                  <a:srgbClr val="0B5394"/>
                </a:solidFill>
                <a:latin typeface="Comfortaa"/>
                <a:ea typeface="Comfortaa"/>
                <a:cs typeface="Comfortaa"/>
                <a:sym typeface="Comfortaa"/>
              </a:rPr>
              <a:t>Accuracy</a:t>
            </a:r>
            <a:r>
              <a:rPr lang="en-GB" sz="1600">
                <a:solidFill>
                  <a:srgbClr val="0B5394"/>
                </a:solidFill>
                <a:latin typeface="Comfortaa"/>
                <a:ea typeface="Comfortaa"/>
                <a:cs typeface="Comfortaa"/>
                <a:sym typeface="Comfortaa"/>
              </a:rPr>
              <a:t> , robustness, </a:t>
            </a:r>
            <a:r>
              <a:rPr lang="en-GB" sz="1600">
                <a:solidFill>
                  <a:srgbClr val="0B5394"/>
                </a:solidFill>
                <a:latin typeface="Comfortaa"/>
                <a:ea typeface="Comfortaa"/>
                <a:cs typeface="Comfortaa"/>
                <a:sym typeface="Comfortaa"/>
              </a:rPr>
              <a:t>reliability</a:t>
            </a:r>
            <a:endParaRPr sz="1600">
              <a:solidFill>
                <a:srgbClr val="0B5394"/>
              </a:solidFill>
              <a:latin typeface="Comfortaa"/>
              <a:ea typeface="Comfortaa"/>
              <a:cs typeface="Comfortaa"/>
              <a:sym typeface="Comfortaa"/>
            </a:endParaRPr>
          </a:p>
          <a:p>
            <a:pPr indent="-330200" lvl="0" marL="457200" rtl="0" algn="l">
              <a:spcBef>
                <a:spcPts val="0"/>
              </a:spcBef>
              <a:spcAft>
                <a:spcPts val="0"/>
              </a:spcAft>
              <a:buClr>
                <a:srgbClr val="0B5394"/>
              </a:buClr>
              <a:buSzPts val="1600"/>
              <a:buFont typeface="Comfortaa"/>
              <a:buChar char="●"/>
            </a:pPr>
            <a:r>
              <a:rPr lang="en-GB" sz="1600">
                <a:solidFill>
                  <a:srgbClr val="0B5394"/>
                </a:solidFill>
                <a:latin typeface="Comfortaa"/>
                <a:ea typeface="Comfortaa"/>
                <a:cs typeface="Comfortaa"/>
                <a:sym typeface="Comfortaa"/>
              </a:rPr>
              <a:t>NO manual interface </a:t>
            </a:r>
            <a:endParaRPr sz="1600">
              <a:solidFill>
                <a:srgbClr val="0B5394"/>
              </a:solidFill>
              <a:latin typeface="Comfortaa"/>
              <a:ea typeface="Comfortaa"/>
              <a:cs typeface="Comfortaa"/>
              <a:sym typeface="Comfortaa"/>
            </a:endParaRPr>
          </a:p>
          <a:p>
            <a:pPr indent="-330200" lvl="0" marL="457200" rtl="0" algn="l">
              <a:spcBef>
                <a:spcPts val="0"/>
              </a:spcBef>
              <a:spcAft>
                <a:spcPts val="0"/>
              </a:spcAft>
              <a:buClr>
                <a:srgbClr val="0B5394"/>
              </a:buClr>
              <a:buSzPts val="1600"/>
              <a:buFont typeface="Comfortaa"/>
              <a:buChar char="●"/>
            </a:pPr>
            <a:r>
              <a:rPr lang="en-GB" sz="1600">
                <a:solidFill>
                  <a:srgbClr val="0B5394"/>
                </a:solidFill>
                <a:latin typeface="Comfortaa"/>
                <a:ea typeface="Comfortaa"/>
                <a:cs typeface="Comfortaa"/>
                <a:sym typeface="Comfortaa"/>
              </a:rPr>
              <a:t>NO dedicated Infrastructure and installments</a:t>
            </a:r>
            <a:endParaRPr sz="1600">
              <a:solidFill>
                <a:srgbClr val="0B5394"/>
              </a:solidFill>
              <a:latin typeface="Comfortaa"/>
              <a:ea typeface="Comfortaa"/>
              <a:cs typeface="Comfortaa"/>
              <a:sym typeface="Comfortaa"/>
            </a:endParaRPr>
          </a:p>
          <a:p>
            <a:pPr indent="-330200" lvl="0" marL="457200" rtl="0" algn="l">
              <a:spcBef>
                <a:spcPts val="0"/>
              </a:spcBef>
              <a:spcAft>
                <a:spcPts val="0"/>
              </a:spcAft>
              <a:buClr>
                <a:srgbClr val="0B5394"/>
              </a:buClr>
              <a:buSzPts val="1600"/>
              <a:buFont typeface="Comfortaa"/>
              <a:buChar char="●"/>
            </a:pPr>
            <a:r>
              <a:rPr lang="en-GB" sz="1600">
                <a:solidFill>
                  <a:srgbClr val="0B5394"/>
                </a:solidFill>
                <a:latin typeface="Comfortaa"/>
                <a:ea typeface="Comfortaa"/>
                <a:cs typeface="Comfortaa"/>
                <a:sym typeface="Comfortaa"/>
              </a:rPr>
              <a:t>Easy to Build and Alter</a:t>
            </a:r>
            <a:endParaRPr sz="1600">
              <a:solidFill>
                <a:srgbClr val="0B5394"/>
              </a:solidFill>
              <a:latin typeface="Comfortaa"/>
              <a:ea typeface="Comfortaa"/>
              <a:cs typeface="Comfortaa"/>
              <a:sym typeface="Comfortaa"/>
            </a:endParaRPr>
          </a:p>
          <a:p>
            <a:pPr indent="-330200" lvl="0" marL="457200" rtl="0" algn="l">
              <a:spcBef>
                <a:spcPts val="0"/>
              </a:spcBef>
              <a:spcAft>
                <a:spcPts val="0"/>
              </a:spcAft>
              <a:buClr>
                <a:srgbClr val="0B5394"/>
              </a:buClr>
              <a:buSzPts val="1600"/>
              <a:buFont typeface="Comfortaa"/>
              <a:buChar char="●"/>
            </a:pPr>
            <a:r>
              <a:rPr lang="en-GB" sz="1600">
                <a:solidFill>
                  <a:srgbClr val="0B5394"/>
                </a:solidFill>
                <a:latin typeface="Comfortaa"/>
                <a:ea typeface="Comfortaa"/>
                <a:cs typeface="Comfortaa"/>
                <a:sym typeface="Comfortaa"/>
              </a:rPr>
              <a:t>Requires few resources to train</a:t>
            </a:r>
            <a:endParaRPr>
              <a:latin typeface="Comfortaa"/>
              <a:ea typeface="Comfortaa"/>
              <a:cs typeface="Comfortaa"/>
              <a:sym typeface="Comfortaa"/>
            </a:endParaRPr>
          </a:p>
          <a:p>
            <a:pPr indent="0" lvl="0" marL="0" rtl="0" algn="l">
              <a:spcBef>
                <a:spcPts val="1200"/>
              </a:spcBef>
              <a:spcAft>
                <a:spcPts val="0"/>
              </a:spcAft>
              <a:buNone/>
            </a:pPr>
            <a:r>
              <a:t/>
            </a:r>
            <a:endParaRPr sz="1600">
              <a:latin typeface="Maven Pro"/>
              <a:ea typeface="Maven Pro"/>
              <a:cs typeface="Maven Pro"/>
              <a:sym typeface="Maven Pro"/>
            </a:endParaRPr>
          </a:p>
          <a:p>
            <a:pPr indent="0" lvl="0" marL="0" rtl="0" algn="l">
              <a:spcBef>
                <a:spcPts val="1200"/>
              </a:spcBef>
              <a:spcAft>
                <a:spcPts val="1200"/>
              </a:spcAft>
              <a:buNone/>
            </a:pPr>
            <a:r>
              <a:rPr lang="en-GB" sz="1600">
                <a:latin typeface="Maven Pro"/>
                <a:ea typeface="Maven Pro"/>
                <a:cs typeface="Maven Pro"/>
                <a:sym typeface="Maven Pro"/>
              </a:rPr>
              <a:t>The model detect fire using </a:t>
            </a:r>
            <a:r>
              <a:rPr b="1" lang="en-GB" sz="1600">
                <a:latin typeface="Maven Pro"/>
                <a:ea typeface="Maven Pro"/>
                <a:cs typeface="Maven Pro"/>
                <a:sym typeface="Maven Pro"/>
              </a:rPr>
              <a:t>visual inputs</a:t>
            </a:r>
            <a:r>
              <a:rPr lang="en-GB" sz="1600">
                <a:latin typeface="Maven Pro"/>
                <a:ea typeface="Maven Pro"/>
                <a:cs typeface="Maven Pro"/>
                <a:sym typeface="Maven Pro"/>
              </a:rPr>
              <a:t> and thus can be </a:t>
            </a:r>
            <a:r>
              <a:rPr b="1" lang="en-GB" sz="1600">
                <a:latin typeface="Maven Pro"/>
                <a:ea typeface="Maven Pro"/>
                <a:cs typeface="Maven Pro"/>
                <a:sym typeface="Maven Pro"/>
              </a:rPr>
              <a:t>easily integrated </a:t>
            </a:r>
            <a:r>
              <a:rPr lang="en-GB" sz="1600">
                <a:latin typeface="Maven Pro"/>
                <a:ea typeface="Maven Pro"/>
                <a:cs typeface="Maven Pro"/>
                <a:sym typeface="Maven Pro"/>
              </a:rPr>
              <a:t>with any surveillance infrastructure.</a:t>
            </a:r>
            <a:endParaRPr sz="1600">
              <a:latin typeface="Maven Pro"/>
              <a:ea typeface="Maven Pro"/>
              <a:cs typeface="Maven Pro"/>
              <a:sym typeface="Maven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819150" y="20827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GB" u="sng">
                <a:solidFill>
                  <a:srgbClr val="5B0F00"/>
                </a:solidFill>
                <a:latin typeface="Georgia"/>
                <a:ea typeface="Georgia"/>
                <a:cs typeface="Georgia"/>
                <a:sym typeface="Georgia"/>
              </a:rPr>
              <a:t>Real time usage</a:t>
            </a:r>
            <a:endParaRPr b="1" i="1" u="sng">
              <a:solidFill>
                <a:srgbClr val="5B0F00"/>
              </a:solidFill>
              <a:latin typeface="Georgia"/>
              <a:ea typeface="Georgia"/>
              <a:cs typeface="Georgia"/>
              <a:sym typeface="Georgia"/>
            </a:endParaRPr>
          </a:p>
        </p:txBody>
      </p:sp>
      <p:sp>
        <p:nvSpPr>
          <p:cNvPr id="217" name="Google Shape;217;p26"/>
          <p:cNvSpPr txBox="1"/>
          <p:nvPr>
            <p:ph idx="1" type="body"/>
          </p:nvPr>
        </p:nvSpPr>
        <p:spPr>
          <a:xfrm>
            <a:off x="247875" y="1623600"/>
            <a:ext cx="4077600" cy="3309000"/>
          </a:xfrm>
          <a:prstGeom prst="rect">
            <a:avLst/>
          </a:prstGeom>
        </p:spPr>
        <p:txBody>
          <a:bodyPr anchorCtr="0" anchor="t" bIns="91425" lIns="91425" spcFirstLastPara="1" rIns="91425" wrap="square" tIns="91425">
            <a:normAutofit fontScale="25000" lnSpcReduction="20000"/>
          </a:bodyPr>
          <a:lstStyle/>
          <a:p>
            <a:pPr indent="0" lvl="0" marL="0" rtl="0" algn="just">
              <a:lnSpc>
                <a:spcPct val="150000"/>
              </a:lnSpc>
              <a:spcBef>
                <a:spcPts val="0"/>
              </a:spcBef>
              <a:spcAft>
                <a:spcPts val="0"/>
              </a:spcAft>
              <a:buNone/>
            </a:pPr>
            <a:r>
              <a:rPr lang="en-GB" sz="6000">
                <a:solidFill>
                  <a:srgbClr val="000000"/>
                </a:solidFill>
                <a:highlight>
                  <a:srgbClr val="FFFFFF"/>
                </a:highlight>
                <a:latin typeface="Georgia"/>
                <a:ea typeface="Georgia"/>
                <a:cs typeface="Georgia"/>
                <a:sym typeface="Georgia"/>
              </a:rPr>
              <a:t>The earlier the fire gets detected, it will play an alarm and will send an email to the administrator, the faster the firefighters will be informed and further,they’ll work to stop it. Early detection can enable you to avoid serious damage or destruction,so it is of extreme importance.</a:t>
            </a:r>
            <a:r>
              <a:rPr b="1" lang="en-GB" sz="6000">
                <a:solidFill>
                  <a:srgbClr val="000000"/>
                </a:solidFill>
                <a:highlight>
                  <a:srgbClr val="FFFFFF"/>
                </a:highlight>
                <a:latin typeface="Georgia"/>
                <a:ea typeface="Georgia"/>
                <a:cs typeface="Georgia"/>
                <a:sym typeface="Georgia"/>
              </a:rPr>
              <a:t> </a:t>
            </a:r>
            <a:endParaRPr b="1" sz="6000">
              <a:solidFill>
                <a:srgbClr val="000000"/>
              </a:solidFill>
              <a:highlight>
                <a:srgbClr val="FFFFFF"/>
              </a:highlight>
              <a:latin typeface="Georgia"/>
              <a:ea typeface="Georgia"/>
              <a:cs typeface="Georgia"/>
              <a:sym typeface="Georgia"/>
            </a:endParaRPr>
          </a:p>
          <a:p>
            <a:pPr indent="0" lvl="0" marL="457200" rtl="0" algn="l">
              <a:lnSpc>
                <a:spcPct val="150000"/>
              </a:lnSpc>
              <a:spcBef>
                <a:spcPts val="1200"/>
              </a:spcBef>
              <a:spcAft>
                <a:spcPts val="0"/>
              </a:spcAft>
              <a:buNone/>
            </a:pPr>
            <a:r>
              <a:t/>
            </a:r>
            <a:endParaRPr b="1" sz="1400">
              <a:solidFill>
                <a:srgbClr val="0B5394"/>
              </a:solidFill>
              <a:highlight>
                <a:srgbClr val="FFFFFF"/>
              </a:highlight>
              <a:latin typeface="Arial"/>
              <a:ea typeface="Arial"/>
              <a:cs typeface="Arial"/>
              <a:sym typeface="Arial"/>
            </a:endParaRPr>
          </a:p>
          <a:p>
            <a:pPr indent="0" lvl="0" marL="0" rtl="0" algn="l">
              <a:lnSpc>
                <a:spcPct val="150000"/>
              </a:lnSpc>
              <a:spcBef>
                <a:spcPts val="1200"/>
              </a:spcBef>
              <a:spcAft>
                <a:spcPts val="0"/>
              </a:spcAft>
              <a:buNone/>
            </a:pPr>
            <a:r>
              <a:t/>
            </a:r>
            <a:endParaRPr b="1" sz="1400">
              <a:solidFill>
                <a:srgbClr val="0B5394"/>
              </a:solidFill>
              <a:highlight>
                <a:srgbClr val="FFFFFF"/>
              </a:highlight>
              <a:latin typeface="Arial"/>
              <a:ea typeface="Arial"/>
              <a:cs typeface="Arial"/>
              <a:sym typeface="Arial"/>
            </a:endParaRPr>
          </a:p>
          <a:p>
            <a:pPr indent="0" lvl="0" marL="0" rtl="0" algn="l">
              <a:lnSpc>
                <a:spcPct val="150000"/>
              </a:lnSpc>
              <a:spcBef>
                <a:spcPts val="1200"/>
              </a:spcBef>
              <a:spcAft>
                <a:spcPts val="0"/>
              </a:spcAft>
              <a:buNone/>
            </a:pPr>
            <a:r>
              <a:t/>
            </a:r>
            <a:endParaRPr b="1" sz="1400">
              <a:solidFill>
                <a:srgbClr val="0B5394"/>
              </a:solidFill>
              <a:highlight>
                <a:srgbClr val="FFFFFF"/>
              </a:highlight>
              <a:latin typeface="Arial"/>
              <a:ea typeface="Arial"/>
              <a:cs typeface="Arial"/>
              <a:sym typeface="Arial"/>
            </a:endParaRPr>
          </a:p>
          <a:p>
            <a:pPr indent="0" lvl="0" marL="457200" rtl="0" algn="l">
              <a:lnSpc>
                <a:spcPct val="150000"/>
              </a:lnSpc>
              <a:spcBef>
                <a:spcPts val="1200"/>
              </a:spcBef>
              <a:spcAft>
                <a:spcPts val="0"/>
              </a:spcAft>
              <a:buNone/>
            </a:pPr>
            <a:r>
              <a:t/>
            </a:r>
            <a:endParaRPr sz="1800">
              <a:solidFill>
                <a:srgbClr val="0B5394"/>
              </a:solidFill>
              <a:highlight>
                <a:srgbClr val="FFFFFF"/>
              </a:highlight>
              <a:latin typeface="Georgia"/>
              <a:ea typeface="Georgia"/>
              <a:cs typeface="Georgia"/>
              <a:sym typeface="Georgia"/>
            </a:endParaRPr>
          </a:p>
          <a:p>
            <a:pPr indent="0" lvl="0" marL="457200" rtl="0" algn="l">
              <a:lnSpc>
                <a:spcPct val="150000"/>
              </a:lnSpc>
              <a:spcBef>
                <a:spcPts val="1200"/>
              </a:spcBef>
              <a:spcAft>
                <a:spcPts val="1200"/>
              </a:spcAft>
              <a:buNone/>
            </a:pPr>
            <a:r>
              <a:t/>
            </a:r>
            <a:endParaRPr b="1" sz="1400">
              <a:solidFill>
                <a:srgbClr val="0B5394"/>
              </a:solidFill>
              <a:highlight>
                <a:srgbClr val="FFFFFF"/>
              </a:highlight>
              <a:latin typeface="Arial"/>
              <a:ea typeface="Arial"/>
              <a:cs typeface="Arial"/>
              <a:sym typeface="Arial"/>
            </a:endParaRPr>
          </a:p>
        </p:txBody>
      </p:sp>
      <p:pic>
        <p:nvPicPr>
          <p:cNvPr id="218" name="Google Shape;218;p26"/>
          <p:cNvPicPr preferRelativeResize="0"/>
          <p:nvPr/>
        </p:nvPicPr>
        <p:blipFill>
          <a:blip r:embed="rId3">
            <a:alphaModFix/>
          </a:blip>
          <a:stretch>
            <a:fillRect/>
          </a:stretch>
        </p:blipFill>
        <p:spPr>
          <a:xfrm>
            <a:off x="4325475" y="1467000"/>
            <a:ext cx="4449450" cy="3255099"/>
          </a:xfrm>
          <a:prstGeom prst="rect">
            <a:avLst/>
          </a:prstGeom>
          <a:noFill/>
          <a:ln>
            <a:noFill/>
          </a:ln>
        </p:spPr>
      </p:pic>
      <p:sp>
        <p:nvSpPr>
          <p:cNvPr id="219" name="Google Shape;219;p26"/>
          <p:cNvSpPr txBox="1"/>
          <p:nvPr/>
        </p:nvSpPr>
        <p:spPr>
          <a:xfrm>
            <a:off x="347025" y="842800"/>
            <a:ext cx="7845300" cy="516600"/>
          </a:xfrm>
          <a:prstGeom prst="rect">
            <a:avLst/>
          </a:prstGeom>
          <a:noFill/>
          <a:ln>
            <a:noFill/>
          </a:ln>
        </p:spPr>
        <p:txBody>
          <a:bodyPr anchorCtr="0" anchor="t" bIns="91425" lIns="91425" spcFirstLastPara="1" rIns="91425" wrap="square" tIns="91425">
            <a:spAutoFit/>
          </a:bodyPr>
          <a:lstStyle/>
          <a:p>
            <a:pPr indent="-365578" lvl="0" marL="457200" rtl="0" algn="l">
              <a:lnSpc>
                <a:spcPct val="150000"/>
              </a:lnSpc>
              <a:spcBef>
                <a:spcPts val="0"/>
              </a:spcBef>
              <a:spcAft>
                <a:spcPts val="0"/>
              </a:spcAft>
              <a:buClr>
                <a:schemeClr val="dk2"/>
              </a:buClr>
              <a:buSzPts val="2157"/>
              <a:buFont typeface="Calibri"/>
              <a:buChar char="★"/>
            </a:pPr>
            <a:r>
              <a:rPr b="1" lang="en-GB" sz="2157">
                <a:solidFill>
                  <a:srgbClr val="0B5394"/>
                </a:solidFill>
                <a:highlight>
                  <a:schemeClr val="dk1"/>
                </a:highlight>
              </a:rPr>
              <a:t>Early Fire Detection and warning generation- </a:t>
            </a:r>
            <a:endParaRPr sz="500">
              <a:latin typeface="Calibri"/>
              <a:ea typeface="Calibri"/>
              <a:cs typeface="Calibri"/>
              <a:sym typeface="Calibri"/>
            </a:endParaRPr>
          </a:p>
        </p:txBody>
      </p:sp>
      <p:pic>
        <p:nvPicPr>
          <p:cNvPr id="220" name="Google Shape;220;p26"/>
          <p:cNvPicPr preferRelativeResize="0"/>
          <p:nvPr/>
        </p:nvPicPr>
        <p:blipFill rotWithShape="1">
          <a:blip r:embed="rId4">
            <a:alphaModFix/>
          </a:blip>
          <a:srcRect b="14696" l="9690" r="7555" t="7951"/>
          <a:stretch/>
        </p:blipFill>
        <p:spPr>
          <a:xfrm>
            <a:off x="6953025" y="512400"/>
            <a:ext cx="979125" cy="9546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txBox="1"/>
          <p:nvPr>
            <p:ph type="title"/>
          </p:nvPr>
        </p:nvSpPr>
        <p:spPr>
          <a:xfrm>
            <a:off x="819150" y="433800"/>
            <a:ext cx="7505700" cy="1366500"/>
          </a:xfrm>
          <a:prstGeom prst="rect">
            <a:avLst/>
          </a:prstGeom>
        </p:spPr>
        <p:txBody>
          <a:bodyPr anchorCtr="0" anchor="t" bIns="91425" lIns="91425" spcFirstLastPara="1" rIns="91425" wrap="square" tIns="91425">
            <a:normAutofit fontScale="90000"/>
          </a:bodyPr>
          <a:lstStyle/>
          <a:p>
            <a:pPr indent="-388620" lvl="0" marL="457200" rtl="0" algn="l">
              <a:lnSpc>
                <a:spcPct val="150000"/>
              </a:lnSpc>
              <a:spcBef>
                <a:spcPts val="0"/>
              </a:spcBef>
              <a:spcAft>
                <a:spcPts val="0"/>
              </a:spcAft>
              <a:buClr>
                <a:srgbClr val="0B5394"/>
              </a:buClr>
              <a:buSzPct val="116666"/>
              <a:buFont typeface="Georgia"/>
              <a:buChar char="★"/>
            </a:pPr>
            <a:r>
              <a:rPr b="1" lang="en-GB" sz="2400">
                <a:solidFill>
                  <a:srgbClr val="0B5394"/>
                </a:solidFill>
                <a:highlight>
                  <a:schemeClr val="dk1"/>
                </a:highlight>
                <a:latin typeface="Arial"/>
                <a:ea typeface="Arial"/>
                <a:cs typeface="Arial"/>
                <a:sym typeface="Arial"/>
              </a:rPr>
              <a:t>Placement Flexibility- </a:t>
            </a:r>
            <a:endParaRPr b="1" sz="2400">
              <a:solidFill>
                <a:srgbClr val="0B5394"/>
              </a:solidFill>
              <a:highlight>
                <a:schemeClr val="dk1"/>
              </a:highlight>
              <a:latin typeface="Arial"/>
              <a:ea typeface="Arial"/>
              <a:cs typeface="Arial"/>
              <a:sym typeface="Arial"/>
            </a:endParaRPr>
          </a:p>
          <a:p>
            <a:pPr indent="0" lvl="0" marL="457200" rtl="0" algn="l">
              <a:lnSpc>
                <a:spcPct val="150000"/>
              </a:lnSpc>
              <a:spcBef>
                <a:spcPts val="1200"/>
              </a:spcBef>
              <a:spcAft>
                <a:spcPts val="1200"/>
              </a:spcAft>
              <a:buNone/>
            </a:pPr>
            <a:r>
              <a:rPr lang="en-GB" sz="1733">
                <a:solidFill>
                  <a:srgbClr val="000000"/>
                </a:solidFill>
                <a:highlight>
                  <a:srgbClr val="FFFFFF"/>
                </a:highlight>
                <a:latin typeface="Arial"/>
                <a:ea typeface="Arial"/>
                <a:cs typeface="Arial"/>
                <a:sym typeface="Arial"/>
              </a:rPr>
              <a:t>A camera can be placed just about anywhere we want.</a:t>
            </a:r>
            <a:endParaRPr sz="3533">
              <a:solidFill>
                <a:srgbClr val="000000"/>
              </a:solidFill>
            </a:endParaRPr>
          </a:p>
        </p:txBody>
      </p:sp>
      <p:pic>
        <p:nvPicPr>
          <p:cNvPr id="226" name="Google Shape;226;p27"/>
          <p:cNvPicPr preferRelativeResize="0"/>
          <p:nvPr/>
        </p:nvPicPr>
        <p:blipFill rotWithShape="1">
          <a:blip r:embed="rId3">
            <a:alphaModFix/>
          </a:blip>
          <a:srcRect b="0" l="0" r="23029" t="0"/>
          <a:stretch/>
        </p:blipFill>
        <p:spPr>
          <a:xfrm>
            <a:off x="534750" y="2119375"/>
            <a:ext cx="3753574" cy="2453975"/>
          </a:xfrm>
          <a:prstGeom prst="rect">
            <a:avLst/>
          </a:prstGeom>
          <a:noFill/>
          <a:ln>
            <a:noFill/>
          </a:ln>
        </p:spPr>
      </p:pic>
      <p:pic>
        <p:nvPicPr>
          <p:cNvPr id="227" name="Google Shape;227;p27"/>
          <p:cNvPicPr preferRelativeResize="0"/>
          <p:nvPr/>
        </p:nvPicPr>
        <p:blipFill>
          <a:blip r:embed="rId4">
            <a:alphaModFix/>
          </a:blip>
          <a:stretch>
            <a:fillRect/>
          </a:stretch>
        </p:blipFill>
        <p:spPr>
          <a:xfrm>
            <a:off x="4981575" y="2150975"/>
            <a:ext cx="3343275" cy="2390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type="title"/>
          </p:nvPr>
        </p:nvSpPr>
        <p:spPr>
          <a:xfrm>
            <a:off x="444825" y="287850"/>
            <a:ext cx="8330100" cy="954600"/>
          </a:xfrm>
          <a:prstGeom prst="rect">
            <a:avLst/>
          </a:prstGeom>
        </p:spPr>
        <p:txBody>
          <a:bodyPr anchorCtr="0" anchor="t" bIns="91425" lIns="91425" spcFirstLastPara="1" rIns="91425" wrap="square" tIns="91425">
            <a:normAutofit fontScale="90000"/>
          </a:bodyPr>
          <a:lstStyle/>
          <a:p>
            <a:pPr indent="-359410" lvl="0" marL="457200" rtl="0" algn="l">
              <a:lnSpc>
                <a:spcPct val="150000"/>
              </a:lnSpc>
              <a:spcBef>
                <a:spcPts val="0"/>
              </a:spcBef>
              <a:spcAft>
                <a:spcPts val="0"/>
              </a:spcAft>
              <a:buClr>
                <a:srgbClr val="0B5394"/>
              </a:buClr>
              <a:buSzPct val="100000"/>
              <a:buFont typeface="Arial"/>
              <a:buChar char="★"/>
            </a:pPr>
            <a:r>
              <a:rPr b="1" lang="en-GB" sz="2288">
                <a:solidFill>
                  <a:srgbClr val="0B5394"/>
                </a:solidFill>
                <a:highlight>
                  <a:schemeClr val="dk1"/>
                </a:highlight>
                <a:latin typeface="Arial"/>
                <a:ea typeface="Arial"/>
                <a:cs typeface="Arial"/>
                <a:sym typeface="Arial"/>
              </a:rPr>
              <a:t>24/7 Monitoring-</a:t>
            </a:r>
            <a:r>
              <a:rPr b="1" lang="en-GB" sz="2488">
                <a:solidFill>
                  <a:srgbClr val="000000"/>
                </a:solidFill>
                <a:highlight>
                  <a:schemeClr val="dk1"/>
                </a:highlight>
                <a:latin typeface="Arial"/>
                <a:ea typeface="Arial"/>
                <a:cs typeface="Arial"/>
                <a:sym typeface="Arial"/>
              </a:rPr>
              <a:t> </a:t>
            </a:r>
            <a:r>
              <a:rPr lang="en-GB" sz="1622">
                <a:solidFill>
                  <a:srgbClr val="000000"/>
                </a:solidFill>
                <a:highlight>
                  <a:srgbClr val="FFFFFF"/>
                </a:highlight>
                <a:latin typeface="Arial"/>
                <a:ea typeface="Arial"/>
                <a:cs typeface="Arial"/>
                <a:sym typeface="Arial"/>
              </a:rPr>
              <a:t>It provide constant protection no matter where we are. This advantage exemplify the many uses of this system. </a:t>
            </a:r>
            <a:endParaRPr sz="1722">
              <a:solidFill>
                <a:srgbClr val="000000"/>
              </a:solidFill>
            </a:endParaRPr>
          </a:p>
        </p:txBody>
      </p:sp>
      <p:sp>
        <p:nvSpPr>
          <p:cNvPr id="233" name="Google Shape;233;p2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4" name="Google Shape;234;p28"/>
          <p:cNvPicPr preferRelativeResize="0"/>
          <p:nvPr/>
        </p:nvPicPr>
        <p:blipFill>
          <a:blip r:embed="rId3">
            <a:alphaModFix/>
          </a:blip>
          <a:stretch>
            <a:fillRect/>
          </a:stretch>
        </p:blipFill>
        <p:spPr>
          <a:xfrm>
            <a:off x="444825" y="1189825"/>
            <a:ext cx="8254351" cy="36066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txBox="1"/>
          <p:nvPr>
            <p:ph type="title"/>
          </p:nvPr>
        </p:nvSpPr>
        <p:spPr>
          <a:xfrm>
            <a:off x="235475" y="210700"/>
            <a:ext cx="8663400" cy="4660200"/>
          </a:xfrm>
          <a:prstGeom prst="rect">
            <a:avLst/>
          </a:prstGeom>
        </p:spPr>
        <p:txBody>
          <a:bodyPr anchorCtr="0" anchor="t" bIns="91425" lIns="91425" spcFirstLastPara="1" rIns="91425" wrap="square" tIns="91425">
            <a:normAutofit/>
          </a:bodyPr>
          <a:lstStyle/>
          <a:p>
            <a:pPr indent="0" lvl="0" marL="914400" rtl="0" algn="l">
              <a:lnSpc>
                <a:spcPct val="150000"/>
              </a:lnSpc>
              <a:spcBef>
                <a:spcPts val="0"/>
              </a:spcBef>
              <a:spcAft>
                <a:spcPts val="0"/>
              </a:spcAft>
              <a:buNone/>
            </a:pPr>
            <a:r>
              <a:t/>
            </a:r>
            <a:endParaRPr b="1" sz="1400">
              <a:solidFill>
                <a:srgbClr val="0B5394"/>
              </a:solidFill>
              <a:highlight>
                <a:schemeClr val="dk1"/>
              </a:highlight>
              <a:latin typeface="Arial"/>
              <a:ea typeface="Arial"/>
              <a:cs typeface="Arial"/>
              <a:sym typeface="Arial"/>
            </a:endParaRPr>
          </a:p>
          <a:p>
            <a:pPr indent="-336550" lvl="0" marL="457200" rtl="0" algn="l">
              <a:lnSpc>
                <a:spcPct val="150000"/>
              </a:lnSpc>
              <a:spcBef>
                <a:spcPts val="1200"/>
              </a:spcBef>
              <a:spcAft>
                <a:spcPts val="0"/>
              </a:spcAft>
              <a:buClr>
                <a:srgbClr val="0B5394"/>
              </a:buClr>
              <a:buSzPts val="1700"/>
              <a:buFont typeface="Arial"/>
              <a:buChar char="★"/>
            </a:pPr>
            <a:r>
              <a:rPr b="1" lang="en-GB" sz="1900">
                <a:solidFill>
                  <a:srgbClr val="0B5394"/>
                </a:solidFill>
                <a:highlight>
                  <a:schemeClr val="dk1"/>
                </a:highlight>
                <a:latin typeface="Arial"/>
                <a:ea typeface="Arial"/>
                <a:cs typeface="Arial"/>
                <a:sym typeface="Arial"/>
              </a:rPr>
              <a:t>Easy &amp; Affordable-</a:t>
            </a:r>
            <a:r>
              <a:rPr lang="en-GB" sz="1500">
                <a:solidFill>
                  <a:srgbClr val="000000"/>
                </a:solidFill>
                <a:highlight>
                  <a:srgbClr val="FFFFFF"/>
                </a:highlight>
                <a:latin typeface="Arial"/>
                <a:ea typeface="Arial"/>
                <a:cs typeface="Arial"/>
                <a:sym typeface="Arial"/>
              </a:rPr>
              <a:t>Once installed, fire detectors are easy to use. They automatically sense hazardous conditions without our doing anything. </a:t>
            </a:r>
            <a:endParaRPr sz="1500">
              <a:solidFill>
                <a:srgbClr val="000000"/>
              </a:solidFill>
              <a:highlight>
                <a:srgbClr val="FFFFFF"/>
              </a:highlight>
              <a:latin typeface="Arial"/>
              <a:ea typeface="Arial"/>
              <a:cs typeface="Arial"/>
              <a:sym typeface="Arial"/>
            </a:endParaRPr>
          </a:p>
          <a:p>
            <a:pPr indent="-336550" lvl="0" marL="457200" rtl="0" algn="l">
              <a:lnSpc>
                <a:spcPct val="150000"/>
              </a:lnSpc>
              <a:spcBef>
                <a:spcPts val="0"/>
              </a:spcBef>
              <a:spcAft>
                <a:spcPts val="0"/>
              </a:spcAft>
              <a:buClr>
                <a:srgbClr val="0B5394"/>
              </a:buClr>
              <a:buSzPts val="1700"/>
              <a:buFont typeface="Arial"/>
              <a:buChar char="★"/>
            </a:pPr>
            <a:r>
              <a:rPr b="1" lang="en-GB" sz="1900">
                <a:solidFill>
                  <a:srgbClr val="0B5394"/>
                </a:solidFill>
                <a:highlight>
                  <a:schemeClr val="dk1"/>
                </a:highlight>
                <a:latin typeface="Arial"/>
                <a:ea typeface="Arial"/>
                <a:cs typeface="Arial"/>
                <a:sym typeface="Arial"/>
              </a:rPr>
              <a:t>Low Maintenance- </a:t>
            </a:r>
            <a:r>
              <a:rPr lang="en-GB" sz="1500">
                <a:solidFill>
                  <a:srgbClr val="000000"/>
                </a:solidFill>
                <a:highlight>
                  <a:srgbClr val="FFFFFF"/>
                </a:highlight>
                <a:latin typeface="Arial"/>
                <a:ea typeface="Arial"/>
                <a:cs typeface="Arial"/>
                <a:sym typeface="Arial"/>
              </a:rPr>
              <a:t>Despite their importance, this system require little maintenance.</a:t>
            </a:r>
            <a:endParaRPr sz="1500">
              <a:solidFill>
                <a:srgbClr val="000000"/>
              </a:solidFill>
              <a:highlight>
                <a:srgbClr val="FFFFFF"/>
              </a:highlight>
              <a:latin typeface="Arial"/>
              <a:ea typeface="Arial"/>
              <a:cs typeface="Arial"/>
              <a:sym typeface="Arial"/>
            </a:endParaRPr>
          </a:p>
          <a:p>
            <a:pPr indent="-330200" lvl="0" marL="457200" rtl="0" algn="l">
              <a:lnSpc>
                <a:spcPct val="150000"/>
              </a:lnSpc>
              <a:spcBef>
                <a:spcPts val="0"/>
              </a:spcBef>
              <a:spcAft>
                <a:spcPts val="0"/>
              </a:spcAft>
              <a:buClr>
                <a:srgbClr val="696969"/>
              </a:buClr>
              <a:buSzPts val="1600"/>
              <a:buFont typeface="Arial"/>
              <a:buChar char="★"/>
            </a:pPr>
            <a:r>
              <a:rPr b="1" lang="en-GB" sz="1900">
                <a:solidFill>
                  <a:srgbClr val="0B5394"/>
                </a:solidFill>
                <a:highlight>
                  <a:schemeClr val="dk1"/>
                </a:highlight>
                <a:latin typeface="Arial"/>
                <a:ea typeface="Arial"/>
                <a:cs typeface="Arial"/>
                <a:sym typeface="Arial"/>
              </a:rPr>
              <a:t>Decreased Risk of Fire Damage- </a:t>
            </a:r>
            <a:r>
              <a:rPr lang="en-GB" sz="1700">
                <a:solidFill>
                  <a:srgbClr val="696969"/>
                </a:solidFill>
                <a:highlight>
                  <a:srgbClr val="FFFFFF"/>
                </a:highlight>
                <a:latin typeface="Arial"/>
                <a:ea typeface="Arial"/>
                <a:cs typeface="Arial"/>
                <a:sym typeface="Arial"/>
              </a:rPr>
              <a:t> </a:t>
            </a:r>
            <a:r>
              <a:rPr lang="en-GB" sz="1500">
                <a:solidFill>
                  <a:srgbClr val="000000"/>
                </a:solidFill>
                <a:highlight>
                  <a:srgbClr val="FFFFFF"/>
                </a:highlight>
                <a:latin typeface="Arial"/>
                <a:ea typeface="Arial"/>
                <a:cs typeface="Arial"/>
                <a:sym typeface="Arial"/>
              </a:rPr>
              <a:t>Property damage can require large investments and a great deal of time to repair. We can also avoid damage to nearby properties when we install this system. Prevention is possible because a fire alarm can enable firefighters to respond and put out the fire before it gets out of control.</a:t>
            </a:r>
            <a:endParaRPr sz="1500">
              <a:solidFill>
                <a:srgbClr val="000000"/>
              </a:solidFill>
              <a:highlight>
                <a:srgbClr val="FFFFFF"/>
              </a:highlight>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ph type="title"/>
          </p:nvPr>
        </p:nvSpPr>
        <p:spPr>
          <a:xfrm>
            <a:off x="819150" y="50832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a:solidFill>
                  <a:srgbClr val="5B0F00"/>
                </a:solidFill>
                <a:latin typeface="Georgia"/>
                <a:ea typeface="Georgia"/>
                <a:cs typeface="Georgia"/>
                <a:sym typeface="Georgia"/>
              </a:rPr>
              <a:t>Hardware Requirements</a:t>
            </a:r>
            <a:endParaRPr b="1">
              <a:solidFill>
                <a:srgbClr val="5B0F00"/>
              </a:solidFill>
              <a:latin typeface="Georgia"/>
              <a:ea typeface="Georgia"/>
              <a:cs typeface="Georgia"/>
              <a:sym typeface="Georgia"/>
            </a:endParaRPr>
          </a:p>
        </p:txBody>
      </p:sp>
      <p:sp>
        <p:nvSpPr>
          <p:cNvPr id="245" name="Google Shape;245;p30"/>
          <p:cNvSpPr txBox="1"/>
          <p:nvPr>
            <p:ph idx="1" type="body"/>
          </p:nvPr>
        </p:nvSpPr>
        <p:spPr>
          <a:xfrm>
            <a:off x="819150" y="1346475"/>
            <a:ext cx="7505700" cy="30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sz="1500">
                <a:solidFill>
                  <a:srgbClr val="000000"/>
                </a:solidFill>
                <a:latin typeface="Arial"/>
                <a:ea typeface="Arial"/>
                <a:cs typeface="Arial"/>
                <a:sym typeface="Arial"/>
              </a:rPr>
              <a:t>Recommended hardware specifications are</a:t>
            </a:r>
            <a:r>
              <a:rPr lang="en-GB" sz="1500">
                <a:solidFill>
                  <a:srgbClr val="000000"/>
                </a:solidFill>
                <a:latin typeface="Arial"/>
                <a:ea typeface="Arial"/>
                <a:cs typeface="Arial"/>
                <a:sym typeface="Arial"/>
              </a:rPr>
              <a:t>:</a:t>
            </a:r>
            <a:endParaRPr sz="1500">
              <a:solidFill>
                <a:srgbClr val="000000"/>
              </a:solidFill>
              <a:latin typeface="Arial"/>
              <a:ea typeface="Arial"/>
              <a:cs typeface="Arial"/>
              <a:sym typeface="Arial"/>
            </a:endParaRPr>
          </a:p>
          <a:p>
            <a:pPr indent="-323850" lvl="0" marL="457200" rtl="0" algn="l">
              <a:spcBef>
                <a:spcPts val="1200"/>
              </a:spcBef>
              <a:spcAft>
                <a:spcPts val="0"/>
              </a:spcAft>
              <a:buClr>
                <a:srgbClr val="000000"/>
              </a:buClr>
              <a:buSzPts val="1500"/>
              <a:buFont typeface="Arial"/>
              <a:buChar char="●"/>
            </a:pPr>
            <a:r>
              <a:rPr lang="en-GB" sz="1500">
                <a:solidFill>
                  <a:srgbClr val="000000"/>
                </a:solidFill>
                <a:highlight>
                  <a:srgbClr val="FFFFFF"/>
                </a:highlight>
                <a:latin typeface="Arial"/>
                <a:ea typeface="Arial"/>
                <a:cs typeface="Arial"/>
                <a:sym typeface="Arial"/>
              </a:rPr>
              <a:t>CPU - Intel </a:t>
            </a:r>
            <a:r>
              <a:rPr lang="en-GB" sz="1500">
                <a:solidFill>
                  <a:srgbClr val="000000"/>
                </a:solidFill>
                <a:highlight>
                  <a:srgbClr val="FFFFFF"/>
                </a:highlight>
                <a:latin typeface="Arial"/>
                <a:ea typeface="Arial"/>
                <a:cs typeface="Arial"/>
                <a:sym typeface="Arial"/>
              </a:rPr>
              <a:t>Core i7</a:t>
            </a:r>
            <a:r>
              <a:rPr lang="en-GB" sz="1500">
                <a:solidFill>
                  <a:srgbClr val="000000"/>
                </a:solidFill>
                <a:highlight>
                  <a:srgbClr val="FFFFFF"/>
                </a:highlight>
                <a:latin typeface="Arial"/>
                <a:ea typeface="Arial"/>
                <a:cs typeface="Arial"/>
                <a:sym typeface="Arial"/>
              </a:rPr>
              <a:t> 7th Generation</a:t>
            </a:r>
            <a:endParaRPr sz="1500">
              <a:solidFill>
                <a:srgbClr val="000000"/>
              </a:solidFill>
              <a:highlight>
                <a:srgbClr val="FFFFFF"/>
              </a:highlight>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GB" sz="1500">
                <a:solidFill>
                  <a:srgbClr val="292929"/>
                </a:solidFill>
                <a:highlight>
                  <a:srgbClr val="FFFFFF"/>
                </a:highlight>
                <a:latin typeface="Arial"/>
                <a:ea typeface="Arial"/>
                <a:cs typeface="Arial"/>
                <a:sym typeface="Arial"/>
              </a:rPr>
              <a:t>GPU -  NVIDIA GeForce GTX 940 or higher.</a:t>
            </a:r>
            <a:endParaRPr sz="1500">
              <a:solidFill>
                <a:srgbClr val="000000"/>
              </a:solidFill>
              <a:highlight>
                <a:srgbClr val="FFFFFF"/>
              </a:highlight>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GB" sz="1500">
                <a:solidFill>
                  <a:srgbClr val="000000"/>
                </a:solidFill>
                <a:latin typeface="Arial"/>
                <a:ea typeface="Arial"/>
                <a:cs typeface="Arial"/>
                <a:sym typeface="Arial"/>
              </a:rPr>
              <a:t>RAM - </a:t>
            </a:r>
            <a:r>
              <a:rPr lang="en-GB" sz="1500">
                <a:solidFill>
                  <a:srgbClr val="000000"/>
                </a:solidFill>
                <a:latin typeface="Arial"/>
                <a:ea typeface="Arial"/>
                <a:cs typeface="Arial"/>
                <a:sym typeface="Arial"/>
              </a:rPr>
              <a:t>16 GB memory and up for some heavy lifting and multi </a:t>
            </a:r>
            <a:r>
              <a:rPr lang="en-GB" sz="1500">
                <a:solidFill>
                  <a:srgbClr val="000000"/>
                </a:solidFill>
                <a:latin typeface="Arial"/>
                <a:ea typeface="Arial"/>
                <a:cs typeface="Arial"/>
                <a:sym typeface="Arial"/>
              </a:rPr>
              <a:t>task</a:t>
            </a:r>
            <a:r>
              <a:rPr lang="en-GB" sz="1500">
                <a:solidFill>
                  <a:srgbClr val="000000"/>
                </a:solidFill>
                <a:latin typeface="Arial"/>
                <a:ea typeface="Arial"/>
                <a:cs typeface="Arial"/>
                <a:sym typeface="Arial"/>
              </a:rPr>
              <a:t>ing</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GB" sz="1500">
                <a:solidFill>
                  <a:srgbClr val="000000"/>
                </a:solidFill>
                <a:latin typeface="Arial"/>
                <a:ea typeface="Arial"/>
                <a:cs typeface="Arial"/>
                <a:sym typeface="Arial"/>
              </a:rPr>
              <a:t>Stable internet connection (minimum 5mbps download)</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GB" sz="1500">
                <a:solidFill>
                  <a:srgbClr val="000000"/>
                </a:solidFill>
                <a:latin typeface="Arial"/>
                <a:ea typeface="Arial"/>
                <a:cs typeface="Arial"/>
                <a:sym typeface="Arial"/>
              </a:rPr>
              <a:t>Operating System</a:t>
            </a:r>
            <a:endParaRPr sz="15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GB" sz="1500">
                <a:solidFill>
                  <a:srgbClr val="000000"/>
                </a:solidFill>
                <a:latin typeface="Arial"/>
                <a:ea typeface="Arial"/>
                <a:cs typeface="Arial"/>
                <a:sym typeface="Arial"/>
              </a:rPr>
              <a:t>Windows 10 Home, Pro</a:t>
            </a:r>
            <a:endParaRPr sz="1500">
              <a:solidFill>
                <a:srgbClr val="000000"/>
              </a:solidFill>
              <a:latin typeface="Arial"/>
              <a:ea typeface="Arial"/>
              <a:cs typeface="Arial"/>
              <a:sym typeface="Arial"/>
            </a:endParaRPr>
          </a:p>
          <a:p>
            <a:pPr indent="-342900" lvl="1" marL="914400" rtl="0" algn="l">
              <a:spcBef>
                <a:spcPts val="0"/>
              </a:spcBef>
              <a:spcAft>
                <a:spcPts val="0"/>
              </a:spcAft>
              <a:buClr>
                <a:srgbClr val="000000"/>
              </a:buClr>
              <a:buSzPts val="1800"/>
              <a:buFont typeface="Arial"/>
              <a:buChar char="○"/>
            </a:pPr>
            <a:r>
              <a:rPr lang="en-GB" sz="1500">
                <a:solidFill>
                  <a:srgbClr val="191E23"/>
                </a:solidFill>
                <a:highlight>
                  <a:srgbClr val="FFFFFF"/>
                </a:highlight>
                <a:latin typeface="Arial"/>
                <a:ea typeface="Arial"/>
                <a:cs typeface="Arial"/>
                <a:sym typeface="Arial"/>
              </a:rPr>
              <a:t>Linux distros, </a:t>
            </a:r>
            <a:r>
              <a:rPr lang="en-GB" sz="1500">
                <a:solidFill>
                  <a:srgbClr val="3A3A3A"/>
                </a:solidFill>
                <a:highlight>
                  <a:srgbClr val="FFFFFF"/>
                </a:highlight>
                <a:latin typeface="Arial"/>
                <a:ea typeface="Arial"/>
                <a:cs typeface="Arial"/>
                <a:sym typeface="Arial"/>
              </a:rPr>
              <a:t>Ubuntu and its derivatives</a:t>
            </a:r>
            <a:endParaRPr sz="1500">
              <a:solidFill>
                <a:srgbClr val="3A3A3A"/>
              </a:solidFill>
              <a:highlight>
                <a:srgbClr val="FFFFFF"/>
              </a:highlight>
              <a:latin typeface="Arial"/>
              <a:ea typeface="Arial"/>
              <a:cs typeface="Arial"/>
              <a:sym typeface="Arial"/>
            </a:endParaRPr>
          </a:p>
          <a:p>
            <a:pPr indent="0" lvl="0" marL="914400" rtl="0" algn="l">
              <a:spcBef>
                <a:spcPts val="1200"/>
              </a:spcBef>
              <a:spcAft>
                <a:spcPts val="0"/>
              </a:spcAft>
              <a:buNone/>
            </a:pPr>
            <a:r>
              <a:t/>
            </a:r>
            <a:endParaRPr sz="1500">
              <a:solidFill>
                <a:srgbClr val="191E23"/>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500">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ph type="title"/>
          </p:nvPr>
        </p:nvSpPr>
        <p:spPr>
          <a:xfrm>
            <a:off x="819150" y="2383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a:solidFill>
                  <a:srgbClr val="5B0F00"/>
                </a:solidFill>
                <a:latin typeface="Georgia"/>
                <a:ea typeface="Georgia"/>
                <a:cs typeface="Georgia"/>
                <a:sym typeface="Georgia"/>
              </a:rPr>
              <a:t>Software Requirements</a:t>
            </a:r>
            <a:endParaRPr b="1">
              <a:solidFill>
                <a:srgbClr val="5B0F00"/>
              </a:solidFill>
              <a:latin typeface="Georgia"/>
              <a:ea typeface="Georgia"/>
              <a:cs typeface="Georgia"/>
              <a:sym typeface="Georgia"/>
            </a:endParaRPr>
          </a:p>
        </p:txBody>
      </p:sp>
      <p:sp>
        <p:nvSpPr>
          <p:cNvPr id="251" name="Google Shape;251;p31"/>
          <p:cNvSpPr txBox="1"/>
          <p:nvPr>
            <p:ph idx="1" type="body"/>
          </p:nvPr>
        </p:nvSpPr>
        <p:spPr>
          <a:xfrm>
            <a:off x="819150" y="9786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latin typeface="Maven Pro"/>
                <a:ea typeface="Maven Pro"/>
                <a:cs typeface="Maven Pro"/>
                <a:sym typeface="Maven Pro"/>
              </a:rPr>
              <a:t>The application is based upon the python language, which is high-level programming language easy to use, and with the python, the system uses the openCV library for all the image processing systems.</a:t>
            </a:r>
            <a:endParaRPr sz="1400">
              <a:latin typeface="Maven Pro"/>
              <a:ea typeface="Maven Pro"/>
              <a:cs typeface="Maven Pro"/>
              <a:sym typeface="Maven Pro"/>
            </a:endParaRPr>
          </a:p>
          <a:p>
            <a:pPr indent="0" lvl="0" marL="0" rtl="0" algn="l">
              <a:spcBef>
                <a:spcPts val="1200"/>
              </a:spcBef>
              <a:spcAft>
                <a:spcPts val="0"/>
              </a:spcAft>
              <a:buNone/>
            </a:pPr>
            <a:r>
              <a:rPr lang="en-GB"/>
              <a:t>. </a:t>
            </a:r>
            <a:endParaRPr/>
          </a:p>
          <a:p>
            <a:pPr indent="0" lvl="0" marL="0" rtl="0" algn="l">
              <a:spcBef>
                <a:spcPts val="1200"/>
              </a:spcBef>
              <a:spcAft>
                <a:spcPts val="1200"/>
              </a:spcAft>
              <a:buNone/>
            </a:pPr>
            <a:r>
              <a:t/>
            </a:r>
            <a:endParaRPr/>
          </a:p>
        </p:txBody>
      </p:sp>
      <p:sp>
        <p:nvSpPr>
          <p:cNvPr id="252" name="Google Shape;252;p31"/>
          <p:cNvSpPr txBox="1"/>
          <p:nvPr/>
        </p:nvSpPr>
        <p:spPr>
          <a:xfrm>
            <a:off x="819150" y="2433963"/>
            <a:ext cx="4014600" cy="156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500">
                <a:solidFill>
                  <a:schemeClr val="dk2"/>
                </a:solidFill>
                <a:latin typeface="Maven Pro"/>
                <a:ea typeface="Maven Pro"/>
                <a:cs typeface="Maven Pro"/>
                <a:sym typeface="Maven Pro"/>
              </a:rPr>
              <a:t>Python</a:t>
            </a:r>
            <a:endParaRPr b="1" sz="1500">
              <a:solidFill>
                <a:schemeClr val="dk2"/>
              </a:solidFill>
              <a:latin typeface="Maven Pro"/>
              <a:ea typeface="Maven Pro"/>
              <a:cs typeface="Maven Pro"/>
              <a:sym typeface="Maven Pro"/>
            </a:endParaRPr>
          </a:p>
          <a:p>
            <a:pPr indent="0" lvl="0" marL="0" rtl="0" algn="l">
              <a:lnSpc>
                <a:spcPct val="115000"/>
              </a:lnSpc>
              <a:spcBef>
                <a:spcPts val="1200"/>
              </a:spcBef>
              <a:spcAft>
                <a:spcPts val="1200"/>
              </a:spcAft>
              <a:buNone/>
            </a:pPr>
            <a:r>
              <a:rPr lang="en-GB">
                <a:solidFill>
                  <a:schemeClr val="dk2"/>
                </a:solidFill>
                <a:latin typeface="Calibri"/>
                <a:ea typeface="Calibri"/>
                <a:cs typeface="Calibri"/>
                <a:sym typeface="Calibri"/>
              </a:rPr>
              <a:t> Python is considered as the general-purpose, high-level programming language. With the python, the readability of code is enhanced, compared to another language like C, C++, java. </a:t>
            </a:r>
            <a:endParaRPr sz="1500">
              <a:latin typeface="Calibri"/>
              <a:ea typeface="Calibri"/>
              <a:cs typeface="Calibri"/>
              <a:sym typeface="Calibri"/>
            </a:endParaRPr>
          </a:p>
        </p:txBody>
      </p:sp>
      <p:pic>
        <p:nvPicPr>
          <p:cNvPr id="253" name="Google Shape;253;p31"/>
          <p:cNvPicPr preferRelativeResize="0"/>
          <p:nvPr/>
        </p:nvPicPr>
        <p:blipFill>
          <a:blip r:embed="rId3">
            <a:alphaModFix/>
          </a:blip>
          <a:stretch>
            <a:fillRect/>
          </a:stretch>
        </p:blipFill>
        <p:spPr>
          <a:xfrm>
            <a:off x="4916350" y="1933225"/>
            <a:ext cx="3719249" cy="247837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40" name="Google Shape;140;p14"/>
          <p:cNvPicPr preferRelativeResize="0"/>
          <p:nvPr/>
        </p:nvPicPr>
        <p:blipFill>
          <a:blip r:embed="rId3">
            <a:alphaModFix/>
          </a:blip>
          <a:stretch>
            <a:fillRect/>
          </a:stretch>
        </p:blipFill>
        <p:spPr>
          <a:xfrm>
            <a:off x="-171450" y="700"/>
            <a:ext cx="9488175" cy="5142800"/>
          </a:xfrm>
          <a:prstGeom prst="rect">
            <a:avLst/>
          </a:prstGeom>
          <a:noFill/>
          <a:ln>
            <a:noFill/>
          </a:ln>
        </p:spPr>
      </p:pic>
      <p:sp>
        <p:nvSpPr>
          <p:cNvPr id="141" name="Google Shape;141;p14"/>
          <p:cNvSpPr txBox="1"/>
          <p:nvPr/>
        </p:nvSpPr>
        <p:spPr>
          <a:xfrm>
            <a:off x="476250" y="392900"/>
            <a:ext cx="8358300" cy="323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900">
                <a:solidFill>
                  <a:schemeClr val="dk1"/>
                </a:solidFill>
                <a:latin typeface="Comic Sans MS"/>
                <a:ea typeface="Comic Sans MS"/>
                <a:cs typeface="Comic Sans MS"/>
                <a:sym typeface="Comic Sans MS"/>
              </a:rPr>
              <a:t>INTRODUCTION</a:t>
            </a:r>
            <a:endParaRPr b="1" sz="29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GB">
                <a:solidFill>
                  <a:schemeClr val="dk1"/>
                </a:solidFill>
                <a:latin typeface="Maven Pro"/>
                <a:ea typeface="Maven Pro"/>
                <a:cs typeface="Maven Pro"/>
                <a:sym typeface="Maven Pro"/>
              </a:rPr>
              <a:t>Fire can be considered an unfortunate phenomenon that can cause catastrophic damage to property and environment. It can also pose an immense threat to human safety and lives, especially when this hazard gets out of control. When fire breaks out, especially in an open space, it often remains undetected by the conventional smoke sensor-based detection systems until it reaches a severe stage. Yearly thousand of accidents related to fire happen all over the world due to power failure, accidental fire, natural lightning. Therefore, skilfully designed video based  fire detection systems, using surveillance cameras in open space environments, can be the key to providing early warning signals.</a:t>
            </a:r>
            <a:endParaRPr>
              <a:solidFill>
                <a:schemeClr val="dk1"/>
              </a:solidFill>
              <a:latin typeface="Maven Pro"/>
              <a:ea typeface="Maven Pro"/>
              <a:cs typeface="Maven Pro"/>
              <a:sym typeface="Maven Pro"/>
            </a:endParaRPr>
          </a:p>
          <a:p>
            <a:pPr indent="0" lvl="0" marL="0" rtl="0" algn="ctr">
              <a:spcBef>
                <a:spcPts val="0"/>
              </a:spcBef>
              <a:spcAft>
                <a:spcPts val="0"/>
              </a:spcAft>
              <a:buNone/>
            </a:pPr>
            <a:r>
              <a:t/>
            </a:r>
            <a:endParaRPr sz="2900">
              <a:solidFill>
                <a:schemeClr val="dk1"/>
              </a:solidFill>
              <a:latin typeface="Comic Sans MS"/>
              <a:ea typeface="Comic Sans MS"/>
              <a:cs typeface="Comic Sans MS"/>
              <a:sym typeface="Comic Sans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2"/>
          <p:cNvSpPr txBox="1"/>
          <p:nvPr>
            <p:ph idx="1" type="body"/>
          </p:nvPr>
        </p:nvSpPr>
        <p:spPr>
          <a:xfrm>
            <a:off x="677150" y="870725"/>
            <a:ext cx="3523800" cy="37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700">
                <a:latin typeface="Maven Pro"/>
                <a:ea typeface="Maven Pro"/>
                <a:cs typeface="Maven Pro"/>
                <a:sym typeface="Maven Pro"/>
              </a:rPr>
              <a:t>OpenCV </a:t>
            </a:r>
            <a:endParaRPr b="1" sz="1700">
              <a:latin typeface="Maven Pro"/>
              <a:ea typeface="Maven Pro"/>
              <a:cs typeface="Maven Pro"/>
              <a:sym typeface="Maven Pro"/>
            </a:endParaRPr>
          </a:p>
          <a:p>
            <a:pPr indent="0" lvl="0" marL="0" rtl="0" algn="l">
              <a:spcBef>
                <a:spcPts val="1200"/>
              </a:spcBef>
              <a:spcAft>
                <a:spcPts val="0"/>
              </a:spcAft>
              <a:buNone/>
            </a:pPr>
            <a:r>
              <a:rPr lang="en-GB" sz="1400">
                <a:latin typeface="Maven Pro"/>
                <a:ea typeface="Maven Pro"/>
                <a:cs typeface="Maven Pro"/>
                <a:sym typeface="Maven Pro"/>
              </a:rPr>
              <a:t>OpenCV is an open-source package and machine learning library, which is designed for real-time computer vision applications. OpenCV is the cross-platform library that supports many programming languages like Python, Java, C++, C, etc. </a:t>
            </a:r>
            <a:endParaRPr sz="1400"/>
          </a:p>
          <a:p>
            <a:pPr indent="0" lvl="0" marL="0" rtl="0" algn="l">
              <a:spcBef>
                <a:spcPts val="1200"/>
              </a:spcBef>
              <a:spcAft>
                <a:spcPts val="1200"/>
              </a:spcAft>
              <a:buNone/>
            </a:pPr>
            <a:r>
              <a:t/>
            </a:r>
            <a:endParaRPr sz="1400"/>
          </a:p>
        </p:txBody>
      </p:sp>
      <p:pic>
        <p:nvPicPr>
          <p:cNvPr id="259" name="Google Shape;259;p32"/>
          <p:cNvPicPr preferRelativeResize="0"/>
          <p:nvPr/>
        </p:nvPicPr>
        <p:blipFill>
          <a:blip r:embed="rId3">
            <a:alphaModFix/>
          </a:blip>
          <a:stretch>
            <a:fillRect/>
          </a:stretch>
        </p:blipFill>
        <p:spPr>
          <a:xfrm>
            <a:off x="4200938" y="870713"/>
            <a:ext cx="4336125" cy="2428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3"/>
          <p:cNvSpPr txBox="1"/>
          <p:nvPr>
            <p:ph idx="1" type="body"/>
          </p:nvPr>
        </p:nvSpPr>
        <p:spPr>
          <a:xfrm>
            <a:off x="743650" y="334625"/>
            <a:ext cx="4750500" cy="4104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rPr b="1" lang="en-GB" sz="1500">
                <a:latin typeface="Maven Pro"/>
                <a:ea typeface="Maven Pro"/>
                <a:cs typeface="Maven Pro"/>
                <a:sym typeface="Maven Pro"/>
              </a:rPr>
              <a:t>TensorFlow</a:t>
            </a:r>
            <a:endParaRPr b="1" sz="1500">
              <a:latin typeface="Maven Pro"/>
              <a:ea typeface="Maven Pro"/>
              <a:cs typeface="Maven Pro"/>
              <a:sym typeface="Maven Pro"/>
            </a:endParaRPr>
          </a:p>
          <a:p>
            <a:pPr indent="-311150" lvl="0" marL="457200" rtl="0" algn="l">
              <a:spcBef>
                <a:spcPts val="1200"/>
              </a:spcBef>
              <a:spcAft>
                <a:spcPts val="0"/>
              </a:spcAft>
              <a:buSzPts val="1300"/>
              <a:buFont typeface="Maven Pro"/>
              <a:buAutoNum type="arabicPeriod"/>
            </a:pPr>
            <a:r>
              <a:rPr b="1" i="1" lang="en-GB">
                <a:solidFill>
                  <a:srgbClr val="783F04"/>
                </a:solidFill>
                <a:latin typeface="Maven Pro"/>
                <a:ea typeface="Maven Pro"/>
                <a:cs typeface="Maven Pro"/>
                <a:sym typeface="Maven Pro"/>
              </a:rPr>
              <a:t>Easy model building</a:t>
            </a:r>
            <a:r>
              <a:rPr lang="en-GB">
                <a:latin typeface="Maven Pro"/>
                <a:ea typeface="Maven Pro"/>
                <a:cs typeface="Maven Pro"/>
                <a:sym typeface="Maven Pro"/>
              </a:rPr>
              <a:t>: TensorFlow offers multiple levels of abstraction so that we can choose the right one for our needs..</a:t>
            </a:r>
            <a:endParaRPr>
              <a:latin typeface="Maven Pro"/>
              <a:ea typeface="Maven Pro"/>
              <a:cs typeface="Maven Pro"/>
              <a:sym typeface="Maven Pro"/>
            </a:endParaRPr>
          </a:p>
          <a:p>
            <a:pPr indent="0" lvl="0" marL="457200" rtl="0" algn="l">
              <a:spcBef>
                <a:spcPts val="1200"/>
              </a:spcBef>
              <a:spcAft>
                <a:spcPts val="0"/>
              </a:spcAft>
              <a:buNone/>
            </a:pPr>
            <a:r>
              <a:t/>
            </a:r>
            <a:endParaRPr>
              <a:latin typeface="Maven Pro"/>
              <a:ea typeface="Maven Pro"/>
              <a:cs typeface="Maven Pro"/>
              <a:sym typeface="Maven Pro"/>
            </a:endParaRPr>
          </a:p>
          <a:p>
            <a:pPr indent="-311150" lvl="0" marL="457200" rtl="0" algn="l">
              <a:spcBef>
                <a:spcPts val="1200"/>
              </a:spcBef>
              <a:spcAft>
                <a:spcPts val="0"/>
              </a:spcAft>
              <a:buSzPts val="1300"/>
              <a:buFont typeface="Maven Pro"/>
              <a:buAutoNum type="arabicPeriod"/>
            </a:pPr>
            <a:r>
              <a:rPr b="1" i="1" lang="en-GB">
                <a:solidFill>
                  <a:srgbClr val="783F04"/>
                </a:solidFill>
                <a:latin typeface="Maven Pro"/>
                <a:ea typeface="Maven Pro"/>
                <a:cs typeface="Maven Pro"/>
                <a:sym typeface="Maven Pro"/>
              </a:rPr>
              <a:t>Robust ML production anywhere</a:t>
            </a:r>
            <a:r>
              <a:rPr b="1" lang="en-GB">
                <a:solidFill>
                  <a:srgbClr val="783F04"/>
                </a:solidFill>
                <a:latin typeface="Maven Pro"/>
                <a:ea typeface="Maven Pro"/>
                <a:cs typeface="Maven Pro"/>
                <a:sym typeface="Maven Pro"/>
              </a:rPr>
              <a:t>:</a:t>
            </a:r>
            <a:r>
              <a:rPr lang="en-GB">
                <a:latin typeface="Maven Pro"/>
                <a:ea typeface="Maven Pro"/>
                <a:cs typeface="Maven Pro"/>
                <a:sym typeface="Maven Pro"/>
              </a:rPr>
              <a:t> TensorFlow has always provided a direct path to production. </a:t>
            </a:r>
            <a:endParaRPr>
              <a:latin typeface="Maven Pro"/>
              <a:ea typeface="Maven Pro"/>
              <a:cs typeface="Maven Pro"/>
              <a:sym typeface="Maven Pro"/>
            </a:endParaRPr>
          </a:p>
          <a:p>
            <a:pPr indent="0" lvl="0" marL="457200" rtl="0" algn="l">
              <a:spcBef>
                <a:spcPts val="1200"/>
              </a:spcBef>
              <a:spcAft>
                <a:spcPts val="0"/>
              </a:spcAft>
              <a:buNone/>
            </a:pPr>
            <a:r>
              <a:t/>
            </a:r>
            <a:endParaRPr>
              <a:latin typeface="Maven Pro"/>
              <a:ea typeface="Maven Pro"/>
              <a:cs typeface="Maven Pro"/>
              <a:sym typeface="Maven Pro"/>
            </a:endParaRPr>
          </a:p>
          <a:p>
            <a:pPr indent="-311150" lvl="0" marL="457200" rtl="0" algn="l">
              <a:spcBef>
                <a:spcPts val="1200"/>
              </a:spcBef>
              <a:spcAft>
                <a:spcPts val="0"/>
              </a:spcAft>
              <a:buSzPts val="1300"/>
              <a:buFont typeface="Maven Pro"/>
              <a:buAutoNum type="arabicPeriod"/>
            </a:pPr>
            <a:r>
              <a:rPr b="1" i="1" lang="en-GB">
                <a:solidFill>
                  <a:srgbClr val="783F04"/>
                </a:solidFill>
                <a:latin typeface="Maven Pro"/>
                <a:ea typeface="Maven Pro"/>
                <a:cs typeface="Maven Pro"/>
                <a:sym typeface="Maven Pro"/>
              </a:rPr>
              <a:t>Powerful experimentation for research</a:t>
            </a:r>
            <a:r>
              <a:rPr lang="en-GB">
                <a:latin typeface="Maven Pro"/>
                <a:ea typeface="Maven Pro"/>
                <a:cs typeface="Maven Pro"/>
                <a:sym typeface="Maven Pro"/>
              </a:rPr>
              <a:t>:  TensorFlow gives us the flexibility and control with features like the Keras Functional API and Model Subclassing API for creation of complex topologies.</a:t>
            </a:r>
            <a:endParaRPr>
              <a:latin typeface="Maven Pro"/>
              <a:ea typeface="Maven Pro"/>
              <a:cs typeface="Maven Pro"/>
              <a:sym typeface="Maven Pro"/>
            </a:endParaRPr>
          </a:p>
          <a:p>
            <a:pPr indent="0" lvl="0" marL="457200" rtl="0" algn="l">
              <a:spcBef>
                <a:spcPts val="1200"/>
              </a:spcBef>
              <a:spcAft>
                <a:spcPts val="1200"/>
              </a:spcAft>
              <a:buNone/>
            </a:pPr>
            <a:r>
              <a:t/>
            </a:r>
            <a:endParaRPr/>
          </a:p>
        </p:txBody>
      </p:sp>
      <p:pic>
        <p:nvPicPr>
          <p:cNvPr id="265" name="Google Shape;265;p33"/>
          <p:cNvPicPr preferRelativeResize="0"/>
          <p:nvPr/>
        </p:nvPicPr>
        <p:blipFill>
          <a:blip r:embed="rId3">
            <a:alphaModFix/>
          </a:blip>
          <a:stretch>
            <a:fillRect/>
          </a:stretch>
        </p:blipFill>
        <p:spPr>
          <a:xfrm>
            <a:off x="5494100" y="1165025"/>
            <a:ext cx="3212452" cy="27018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4"/>
          <p:cNvSpPr txBox="1"/>
          <p:nvPr>
            <p:ph type="title"/>
          </p:nvPr>
        </p:nvSpPr>
        <p:spPr>
          <a:xfrm>
            <a:off x="819150" y="262125"/>
            <a:ext cx="7505700" cy="698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a:solidFill>
                  <a:srgbClr val="5B0F00"/>
                </a:solidFill>
                <a:latin typeface="Georgia"/>
                <a:ea typeface="Georgia"/>
                <a:cs typeface="Georgia"/>
                <a:sym typeface="Georgia"/>
              </a:rPr>
              <a:t>Overall System Architecture </a:t>
            </a:r>
            <a:endParaRPr b="1">
              <a:solidFill>
                <a:srgbClr val="5B0F00"/>
              </a:solidFill>
              <a:latin typeface="Georgia"/>
              <a:ea typeface="Georgia"/>
              <a:cs typeface="Georgia"/>
              <a:sym typeface="Georgia"/>
            </a:endParaRPr>
          </a:p>
        </p:txBody>
      </p:sp>
      <p:pic>
        <p:nvPicPr>
          <p:cNvPr id="271" name="Google Shape;271;p34"/>
          <p:cNvPicPr preferRelativeResize="0"/>
          <p:nvPr/>
        </p:nvPicPr>
        <p:blipFill>
          <a:blip r:embed="rId3">
            <a:alphaModFix/>
          </a:blip>
          <a:stretch>
            <a:fillRect/>
          </a:stretch>
        </p:blipFill>
        <p:spPr>
          <a:xfrm>
            <a:off x="1840150" y="960525"/>
            <a:ext cx="6642576" cy="39496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5"/>
          <p:cNvSpPr txBox="1"/>
          <p:nvPr>
            <p:ph type="title"/>
          </p:nvPr>
        </p:nvSpPr>
        <p:spPr>
          <a:xfrm>
            <a:off x="819150" y="1808250"/>
            <a:ext cx="7505700" cy="127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5100"/>
              <a:t>First Review</a:t>
            </a:r>
            <a:endParaRPr b="1" sz="5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6"/>
          <p:cNvSpPr txBox="1"/>
          <p:nvPr>
            <p:ph idx="1" type="body"/>
          </p:nvPr>
        </p:nvSpPr>
        <p:spPr>
          <a:xfrm>
            <a:off x="309850" y="914175"/>
            <a:ext cx="8527200" cy="40188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GB"/>
              <a:t>T. H. </a:t>
            </a:r>
            <a:r>
              <a:rPr lang="en-GB"/>
              <a:t>Chen in his work “</a:t>
            </a:r>
            <a:r>
              <a:rPr b="1" lang="en-GB">
                <a:solidFill>
                  <a:srgbClr val="333333"/>
                </a:solidFill>
                <a:highlight>
                  <a:srgbClr val="FFFFFF"/>
                </a:highlight>
              </a:rPr>
              <a:t>An early fire-detection method based on image processing</a:t>
            </a:r>
            <a:r>
              <a:rPr lang="en-GB"/>
              <a:t>” examined the dynamic behavior of fires using RGB and HSI color models and proposed a decision rule-assisted fire detection approach, which uses the irregular properties of fire for detection. Their approach is based on frame-to-frame differences, and hence cannot  distinguish between fire and fire-colored moving regions</a:t>
            </a:r>
            <a:endParaRPr/>
          </a:p>
          <a:p>
            <a:pPr indent="-311150" lvl="0" marL="457200" rtl="0" algn="l">
              <a:spcBef>
                <a:spcPts val="0"/>
              </a:spcBef>
              <a:spcAft>
                <a:spcPts val="0"/>
              </a:spcAft>
              <a:buSzPts val="1300"/>
              <a:buChar char="❏"/>
            </a:pPr>
            <a:r>
              <a:rPr lang="en-GB"/>
              <a:t>G. Marbach works “</a:t>
            </a:r>
            <a:r>
              <a:rPr b="1" lang="en-GB"/>
              <a:t>An image processing technique for fire detection in video images</a:t>
            </a:r>
            <a:r>
              <a:rPr lang="en-GB"/>
              <a:t>” investigated the YUV color space using  motion information to classify pixels into fire and non-fire components.</a:t>
            </a:r>
            <a:endParaRPr/>
          </a:p>
          <a:p>
            <a:pPr indent="-311150" lvl="0" marL="457200" rtl="0" algn="l">
              <a:spcBef>
                <a:spcPts val="0"/>
              </a:spcBef>
              <a:spcAft>
                <a:spcPts val="0"/>
              </a:spcAft>
              <a:buSzPts val="1300"/>
              <a:buChar char="❏"/>
            </a:pPr>
            <a:r>
              <a:rPr lang="en-GB"/>
              <a:t>B. U. Töreyin project “</a:t>
            </a:r>
            <a:r>
              <a:rPr b="1" lang="en-GB"/>
              <a:t>Computer  vision based method for real-time fire and flame detection</a:t>
            </a:r>
            <a:r>
              <a:rPr lang="en-GB"/>
              <a:t>” used temporal and spatial wavelet  analysis to determine fire and non-fire regions. Their approach uses many heuristic thresholds, which greatly restricts its real world implementation. </a:t>
            </a:r>
            <a:endParaRPr/>
          </a:p>
          <a:p>
            <a:pPr indent="-311150" lvl="0" marL="457200" rtl="0" algn="l">
              <a:spcBef>
                <a:spcPts val="0"/>
              </a:spcBef>
              <a:spcAft>
                <a:spcPts val="0"/>
              </a:spcAft>
              <a:buSzPts val="1300"/>
              <a:buChar char="❏"/>
            </a:pPr>
            <a:r>
              <a:rPr lang="en-GB"/>
              <a:t>D. Han and B. Lee, “</a:t>
            </a:r>
            <a:r>
              <a:rPr b="1" lang="en-GB"/>
              <a:t>Development of early tunnel fire detection algorithm using the image processing</a:t>
            </a:r>
            <a:r>
              <a:rPr lang="en-GB"/>
              <a:t>” compared normal frames with their color information for tunnel fire detection; this method is suitable only for static fires, as it is based on numerous parameters. </a:t>
            </a:r>
            <a:endParaRPr/>
          </a:p>
          <a:p>
            <a:pPr indent="-311150" lvl="0" marL="457200" rtl="0" algn="l">
              <a:spcBef>
                <a:spcPts val="0"/>
              </a:spcBef>
              <a:spcAft>
                <a:spcPts val="0"/>
              </a:spcAft>
              <a:buSzPts val="1300"/>
              <a:buChar char="❏"/>
            </a:pPr>
            <a:r>
              <a:rPr lang="en-GB"/>
              <a:t>T. Çelik and H. Demirel, “</a:t>
            </a:r>
            <a:r>
              <a:rPr b="1" lang="en-GB"/>
              <a:t>Fire detection in video sequences using a  generic color mode</a:t>
            </a:r>
            <a:r>
              <a:rPr lang="en-GB"/>
              <a:t>” explored the YCbCr color space and presented a pixel classification method for flames.</a:t>
            </a:r>
            <a:endParaRPr/>
          </a:p>
          <a:p>
            <a:pPr indent="-311150" lvl="0" marL="457200" rtl="0" algn="l">
              <a:spcBef>
                <a:spcPts val="0"/>
              </a:spcBef>
              <a:spcAft>
                <a:spcPts val="0"/>
              </a:spcAft>
              <a:buSzPts val="1300"/>
              <a:buChar char="❏"/>
            </a:pPr>
            <a:r>
              <a:rPr lang="en-GB"/>
              <a:t> P. V. K. Borges and E. Izquierdo, “</a:t>
            </a:r>
            <a:r>
              <a:rPr b="1" lang="en-GB"/>
              <a:t>A probabilistic approach for vision based fire detection in videos</a:t>
            </a:r>
            <a:r>
              <a:rPr lang="en-GB"/>
              <a:t>”</a:t>
            </a:r>
            <a:r>
              <a:rPr lang="en-GB"/>
              <a:t>u</a:t>
            </a:r>
            <a:r>
              <a:rPr lang="en-GB"/>
              <a:t>tilized the low-level features including color, skewness, and roughness in combination with a Bayes classifier for fire recognition.</a:t>
            </a:r>
            <a:endParaRPr/>
          </a:p>
          <a:p>
            <a:pPr indent="0" lvl="0" marL="457200" rtl="0" algn="l">
              <a:spcBef>
                <a:spcPts val="1200"/>
              </a:spcBef>
              <a:spcAft>
                <a:spcPts val="1200"/>
              </a:spcAft>
              <a:buNone/>
            </a:pPr>
            <a:r>
              <a:t/>
            </a:r>
            <a:endParaRPr/>
          </a:p>
        </p:txBody>
      </p:sp>
      <p:sp>
        <p:nvSpPr>
          <p:cNvPr id="282" name="Google Shape;282;p36"/>
          <p:cNvSpPr txBox="1"/>
          <p:nvPr/>
        </p:nvSpPr>
        <p:spPr>
          <a:xfrm>
            <a:off x="2832950" y="329175"/>
            <a:ext cx="3375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600">
                <a:solidFill>
                  <a:srgbClr val="85200C"/>
                </a:solidFill>
                <a:latin typeface="Georgia"/>
                <a:ea typeface="Georgia"/>
                <a:cs typeface="Georgia"/>
                <a:sym typeface="Georgia"/>
              </a:rPr>
              <a:t>Literature Review</a:t>
            </a:r>
            <a:endParaRPr b="1" sz="2600">
              <a:solidFill>
                <a:srgbClr val="85200C"/>
              </a:solidFill>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7"/>
          <p:cNvSpPr txBox="1"/>
          <p:nvPr>
            <p:ph idx="1" type="body"/>
          </p:nvPr>
        </p:nvSpPr>
        <p:spPr>
          <a:xfrm>
            <a:off x="607300" y="607300"/>
            <a:ext cx="8217300" cy="375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000000"/>
                </a:solidFill>
              </a:rPr>
              <a:t>After many researches and study going on the flame detection and smoke detection, some algorithms are specially designed for this purpose. These algorithms designed till now on fire detection through videos are, statistical color model, spatioTemporal Flame Modelling and Dynamic Texture Analysis and now a day’s optical mass flow estimators is getting attention. The Scientists Kosmas Dimitropoulos, Panagiotis Barmpoutis and Nikos Grammalid are focuses on different modelling algorithms used in flame detection. </a:t>
            </a:r>
            <a:endParaRPr sz="1500">
              <a:solidFill>
                <a:srgbClr val="000000"/>
              </a:solidFill>
            </a:endParaRPr>
          </a:p>
          <a:p>
            <a:pPr indent="0" lvl="0" marL="0" rtl="0" algn="l">
              <a:spcBef>
                <a:spcPts val="1200"/>
              </a:spcBef>
              <a:spcAft>
                <a:spcPts val="1200"/>
              </a:spcAft>
              <a:buNone/>
            </a:pPr>
            <a:r>
              <a:rPr lang="en-GB" sz="1500">
                <a:solidFill>
                  <a:srgbClr val="000000"/>
                </a:solidFill>
              </a:rPr>
              <a:t>Large numbers of techniques have been developed for the fire detection  due to the number of vision based algorithms proposed in various literature surveys. Conventional methods of fire detection have been practically replaced with Video-based smoke detection methods due to various advantages over conventional methods like such as early fire detection, speedy response, non-presence of spatial limits, also information of the fire progress can be achieved due to live video and in fire investigation vision based is capable to provide forensic evidences.</a:t>
            </a:r>
            <a:endParaRPr sz="1500">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txBox="1"/>
          <p:nvPr>
            <p:ph type="title"/>
          </p:nvPr>
        </p:nvSpPr>
        <p:spPr>
          <a:xfrm>
            <a:off x="819150" y="242825"/>
            <a:ext cx="7505700" cy="61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GB">
                <a:solidFill>
                  <a:srgbClr val="5B0F00"/>
                </a:solidFill>
                <a:latin typeface="Georgia"/>
                <a:ea typeface="Georgia"/>
                <a:cs typeface="Georgia"/>
                <a:sym typeface="Georgia"/>
              </a:rPr>
              <a:t>Module description</a:t>
            </a:r>
            <a:endParaRPr b="1">
              <a:solidFill>
                <a:srgbClr val="5B0F00"/>
              </a:solidFill>
              <a:latin typeface="Georgia"/>
              <a:ea typeface="Georgia"/>
              <a:cs typeface="Georgia"/>
              <a:sym typeface="Georgia"/>
            </a:endParaRPr>
          </a:p>
        </p:txBody>
      </p:sp>
      <p:sp>
        <p:nvSpPr>
          <p:cNvPr id="293" name="Google Shape;293;p38"/>
          <p:cNvSpPr txBox="1"/>
          <p:nvPr>
            <p:ph idx="1" type="body"/>
          </p:nvPr>
        </p:nvSpPr>
        <p:spPr>
          <a:xfrm>
            <a:off x="262350" y="1004625"/>
            <a:ext cx="8619300" cy="3937800"/>
          </a:xfrm>
          <a:prstGeom prst="rect">
            <a:avLst/>
          </a:prstGeom>
        </p:spPr>
        <p:txBody>
          <a:bodyPr anchorCtr="0" anchor="t" bIns="91425" lIns="91425" spcFirstLastPara="1" rIns="91425" wrap="square" tIns="91425">
            <a:noAutofit/>
          </a:bodyPr>
          <a:lstStyle/>
          <a:p>
            <a:pPr indent="0" lvl="0" marL="457200" rtl="0" algn="l">
              <a:lnSpc>
                <a:spcPct val="95000"/>
              </a:lnSpc>
              <a:spcBef>
                <a:spcPts val="1200"/>
              </a:spcBef>
              <a:spcAft>
                <a:spcPts val="0"/>
              </a:spcAft>
              <a:buNone/>
            </a:pPr>
            <a:r>
              <a:rPr b="1" lang="en-GB" sz="1400" u="sng">
                <a:solidFill>
                  <a:srgbClr val="000000"/>
                </a:solidFill>
                <a:latin typeface="Maven Pro"/>
                <a:ea typeface="Maven Pro"/>
                <a:cs typeface="Maven Pro"/>
                <a:sym typeface="Maven Pro"/>
              </a:rPr>
              <a:t>LIBRARIES REQUIRED</a:t>
            </a:r>
            <a:r>
              <a:rPr lang="en-GB" sz="1400">
                <a:solidFill>
                  <a:srgbClr val="000000"/>
                </a:solidFill>
                <a:latin typeface="Maven Pro"/>
                <a:ea typeface="Maven Pro"/>
                <a:cs typeface="Maven Pro"/>
                <a:sym typeface="Maven Pro"/>
              </a:rPr>
              <a:t>: In this module we see the inclusion and significance of various neural network open-source models and libraries used.</a:t>
            </a:r>
            <a:endParaRPr sz="1400">
              <a:solidFill>
                <a:srgbClr val="000000"/>
              </a:solidFill>
              <a:latin typeface="Maven Pro"/>
              <a:ea typeface="Maven Pro"/>
              <a:cs typeface="Maven Pro"/>
              <a:sym typeface="Maven Pro"/>
            </a:endParaRPr>
          </a:p>
          <a:p>
            <a:pPr indent="0" lvl="0" marL="457200" rtl="0" algn="l">
              <a:lnSpc>
                <a:spcPct val="95000"/>
              </a:lnSpc>
              <a:spcBef>
                <a:spcPts val="1200"/>
              </a:spcBef>
              <a:spcAft>
                <a:spcPts val="0"/>
              </a:spcAft>
              <a:buNone/>
            </a:pPr>
            <a:r>
              <a:rPr b="1" lang="en-GB" sz="1400" u="sng">
                <a:solidFill>
                  <a:srgbClr val="000000"/>
                </a:solidFill>
                <a:latin typeface="Maven Pro"/>
                <a:ea typeface="Maven Pro"/>
                <a:cs typeface="Maven Pro"/>
                <a:sym typeface="Maven Pro"/>
              </a:rPr>
              <a:t>RAW DATA PREPROCESSING: </a:t>
            </a:r>
            <a:r>
              <a:rPr lang="en-GB" sz="1400">
                <a:solidFill>
                  <a:srgbClr val="000000"/>
                </a:solidFill>
                <a:latin typeface="Maven Pro"/>
                <a:ea typeface="Maven Pro"/>
                <a:cs typeface="Maven Pro"/>
                <a:sym typeface="Maven Pro"/>
              </a:rPr>
              <a:t>Here we download a dataset and perform filtering and cleaning of images</a:t>
            </a:r>
            <a:endParaRPr sz="100">
              <a:solidFill>
                <a:srgbClr val="000000"/>
              </a:solidFill>
              <a:latin typeface="Maven Pro"/>
              <a:ea typeface="Maven Pro"/>
              <a:cs typeface="Maven Pro"/>
              <a:sym typeface="Maven Pro"/>
            </a:endParaRPr>
          </a:p>
          <a:p>
            <a:pPr indent="0" lvl="0" marL="457200" rtl="0" algn="l">
              <a:lnSpc>
                <a:spcPct val="95000"/>
              </a:lnSpc>
              <a:spcBef>
                <a:spcPts val="1200"/>
              </a:spcBef>
              <a:spcAft>
                <a:spcPts val="0"/>
              </a:spcAft>
              <a:buNone/>
            </a:pPr>
            <a:r>
              <a:rPr b="1" lang="en-GB" sz="1400" u="sng">
                <a:solidFill>
                  <a:srgbClr val="000000"/>
                </a:solidFill>
                <a:latin typeface="Maven Pro"/>
                <a:ea typeface="Maven Pro"/>
                <a:cs typeface="Maven Pro"/>
                <a:sym typeface="Maven Pro"/>
              </a:rPr>
              <a:t>CREATION OF THE CNN ARCHITECTURE: </a:t>
            </a:r>
            <a:r>
              <a:rPr lang="en-GB" sz="1400">
                <a:solidFill>
                  <a:srgbClr val="000000"/>
                </a:solidFill>
                <a:latin typeface="Maven Pro"/>
                <a:ea typeface="Maven Pro"/>
                <a:cs typeface="Maven Pro"/>
                <a:sym typeface="Maven Pro"/>
              </a:rPr>
              <a:t>The model is trained using MaxPooling, Convolution layers and the results are then mapped and validated.</a:t>
            </a:r>
            <a:endParaRPr sz="1400">
              <a:solidFill>
                <a:srgbClr val="000000"/>
              </a:solidFill>
              <a:latin typeface="Maven Pro"/>
              <a:ea typeface="Maven Pro"/>
              <a:cs typeface="Maven Pro"/>
              <a:sym typeface="Maven Pro"/>
            </a:endParaRPr>
          </a:p>
          <a:p>
            <a:pPr indent="0" lvl="0" marL="457200" rtl="0" algn="l">
              <a:lnSpc>
                <a:spcPct val="95000"/>
              </a:lnSpc>
              <a:spcBef>
                <a:spcPts val="1200"/>
              </a:spcBef>
              <a:spcAft>
                <a:spcPts val="0"/>
              </a:spcAft>
              <a:buNone/>
            </a:pPr>
            <a:r>
              <a:t/>
            </a:r>
            <a:endParaRPr sz="100">
              <a:solidFill>
                <a:srgbClr val="000000"/>
              </a:solidFill>
              <a:latin typeface="Maven Pro"/>
              <a:ea typeface="Maven Pro"/>
              <a:cs typeface="Maven Pro"/>
              <a:sym typeface="Maven Pro"/>
            </a:endParaRPr>
          </a:p>
          <a:p>
            <a:pPr indent="0" lvl="0" marL="457200" rtl="0" algn="l">
              <a:lnSpc>
                <a:spcPct val="95000"/>
              </a:lnSpc>
              <a:spcBef>
                <a:spcPts val="1200"/>
              </a:spcBef>
              <a:spcAft>
                <a:spcPts val="0"/>
              </a:spcAft>
              <a:buNone/>
            </a:pPr>
            <a:r>
              <a:rPr b="1" lang="en-GB" sz="1400" u="sng">
                <a:solidFill>
                  <a:srgbClr val="000000"/>
                </a:solidFill>
                <a:latin typeface="Maven Pro"/>
                <a:ea typeface="Maven Pro"/>
                <a:cs typeface="Maven Pro"/>
                <a:sym typeface="Maven Pro"/>
              </a:rPr>
              <a:t>CREATION OF INCEPTION V3 MODEL</a:t>
            </a:r>
            <a:r>
              <a:rPr lang="en-GB" sz="1400">
                <a:solidFill>
                  <a:srgbClr val="000000"/>
                </a:solidFill>
                <a:latin typeface="Maven Pro"/>
                <a:ea typeface="Maven Pro"/>
                <a:cs typeface="Maven Pro"/>
                <a:sym typeface="Maven Pro"/>
              </a:rPr>
              <a:t>: This model is created to train the dataset to analyse complex features and increase the accuracy to minimize the overfitting.</a:t>
            </a:r>
            <a:endParaRPr sz="100">
              <a:solidFill>
                <a:srgbClr val="000000"/>
              </a:solidFill>
              <a:latin typeface="Maven Pro"/>
              <a:ea typeface="Maven Pro"/>
              <a:cs typeface="Maven Pro"/>
              <a:sym typeface="Maven Pro"/>
            </a:endParaRPr>
          </a:p>
          <a:p>
            <a:pPr indent="0" lvl="0" marL="457200" rtl="0" algn="l">
              <a:lnSpc>
                <a:spcPct val="95000"/>
              </a:lnSpc>
              <a:spcBef>
                <a:spcPts val="1200"/>
              </a:spcBef>
              <a:spcAft>
                <a:spcPts val="0"/>
              </a:spcAft>
              <a:buNone/>
            </a:pPr>
            <a:r>
              <a:rPr b="1" lang="en-GB" sz="1400" u="sng">
                <a:solidFill>
                  <a:srgbClr val="000000"/>
                </a:solidFill>
                <a:latin typeface="Maven Pro"/>
                <a:ea typeface="Maven Pro"/>
                <a:cs typeface="Maven Pro"/>
                <a:sym typeface="Maven Pro"/>
              </a:rPr>
              <a:t>OUTPUT GENERATION</a:t>
            </a:r>
            <a:r>
              <a:rPr lang="en-GB" sz="1400">
                <a:solidFill>
                  <a:srgbClr val="000000"/>
                </a:solidFill>
                <a:latin typeface="Maven Pro"/>
                <a:ea typeface="Maven Pro"/>
                <a:cs typeface="Maven Pro"/>
                <a:sym typeface="Maven Pro"/>
              </a:rPr>
              <a:t>: Analysis of the testing dataset along with real time testing.</a:t>
            </a:r>
            <a:endParaRPr sz="1400">
              <a:solidFill>
                <a:srgbClr val="000000"/>
              </a:solidFill>
              <a:latin typeface="Maven Pro"/>
              <a:ea typeface="Maven Pro"/>
              <a:cs typeface="Maven Pro"/>
              <a:sym typeface="Maven Pro"/>
            </a:endParaRPr>
          </a:p>
          <a:p>
            <a:pPr indent="0" lvl="0" marL="0" rtl="0" algn="l">
              <a:lnSpc>
                <a:spcPct val="95000"/>
              </a:lnSpc>
              <a:spcBef>
                <a:spcPts val="1200"/>
              </a:spcBef>
              <a:spcAft>
                <a:spcPts val="1200"/>
              </a:spcAft>
              <a:buNone/>
            </a:pPr>
            <a:r>
              <a:t/>
            </a: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9"/>
          <p:cNvSpPr txBox="1"/>
          <p:nvPr/>
        </p:nvSpPr>
        <p:spPr>
          <a:xfrm>
            <a:off x="301375" y="150700"/>
            <a:ext cx="8689800" cy="4970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en-GB">
                <a:latin typeface="Georgia"/>
                <a:ea typeface="Georgia"/>
                <a:cs typeface="Georgia"/>
                <a:sym typeface="Georgia"/>
              </a:rPr>
              <a:t>MODULE </a:t>
            </a:r>
            <a:r>
              <a:rPr b="1" lang="en-GB" sz="1700">
                <a:latin typeface="Georgia"/>
                <a:ea typeface="Georgia"/>
                <a:cs typeface="Georgia"/>
                <a:sym typeface="Georgia"/>
              </a:rPr>
              <a:t>1</a:t>
            </a:r>
            <a:r>
              <a:rPr b="1" lang="en-GB">
                <a:latin typeface="Georgia"/>
                <a:ea typeface="Georgia"/>
                <a:cs typeface="Georgia"/>
                <a:sym typeface="Georgia"/>
              </a:rPr>
              <a:t>:   LIBRARIES REQUIRED</a:t>
            </a:r>
            <a:endParaRPr b="1">
              <a:latin typeface="Georgia"/>
              <a:ea typeface="Georgia"/>
              <a:cs typeface="Georgia"/>
              <a:sym typeface="Georgia"/>
            </a:endParaRPr>
          </a:p>
          <a:p>
            <a:pPr indent="0" lvl="0" marL="0" rtl="0" algn="l">
              <a:lnSpc>
                <a:spcPct val="129545"/>
              </a:lnSpc>
              <a:spcBef>
                <a:spcPts val="1200"/>
              </a:spcBef>
              <a:spcAft>
                <a:spcPts val="0"/>
              </a:spcAft>
              <a:buNone/>
            </a:pPr>
            <a:r>
              <a:rPr lang="en-GB">
                <a:solidFill>
                  <a:srgbClr val="AF00DB"/>
                </a:solidFill>
                <a:highlight>
                  <a:srgbClr val="EAD1DC"/>
                </a:highlight>
                <a:latin typeface="Times New Roman"/>
                <a:ea typeface="Times New Roman"/>
                <a:cs typeface="Times New Roman"/>
                <a:sym typeface="Times New Roman"/>
              </a:rPr>
              <a:t>i</a:t>
            </a:r>
            <a:r>
              <a:rPr lang="en-GB" sz="1200">
                <a:solidFill>
                  <a:srgbClr val="AF00DB"/>
                </a:solidFill>
                <a:highlight>
                  <a:srgbClr val="EAD1DC"/>
                </a:highlight>
                <a:latin typeface="Maven Pro"/>
                <a:ea typeface="Maven Pro"/>
                <a:cs typeface="Maven Pro"/>
                <a:sym typeface="Maven Pro"/>
              </a:rPr>
              <a:t>mport</a:t>
            </a:r>
            <a:r>
              <a:rPr lang="en-GB" sz="1200">
                <a:highlight>
                  <a:srgbClr val="EAD1DC"/>
                </a:highlight>
                <a:latin typeface="Maven Pro"/>
                <a:ea typeface="Maven Pro"/>
                <a:cs typeface="Maven Pro"/>
                <a:sym typeface="Maven Pro"/>
              </a:rPr>
              <a:t> tensorflow </a:t>
            </a:r>
            <a:r>
              <a:rPr lang="en-GB" sz="1200">
                <a:solidFill>
                  <a:srgbClr val="AF00DB"/>
                </a:solidFill>
                <a:highlight>
                  <a:srgbClr val="EAD1DC"/>
                </a:highlight>
                <a:latin typeface="Maven Pro"/>
                <a:ea typeface="Maven Pro"/>
                <a:cs typeface="Maven Pro"/>
                <a:sym typeface="Maven Pro"/>
              </a:rPr>
              <a:t>as</a:t>
            </a:r>
            <a:r>
              <a:rPr lang="en-GB" sz="1200">
                <a:highlight>
                  <a:srgbClr val="EAD1DC"/>
                </a:highlight>
                <a:latin typeface="Maven Pro"/>
                <a:ea typeface="Maven Pro"/>
                <a:cs typeface="Maven Pro"/>
                <a:sym typeface="Maven Pro"/>
              </a:rPr>
              <a:t> tf</a:t>
            </a:r>
            <a:endParaRPr sz="1200">
              <a:highlight>
                <a:srgbClr val="EAD1DC"/>
              </a:highlight>
              <a:latin typeface="Maven Pro"/>
              <a:ea typeface="Maven Pro"/>
              <a:cs typeface="Maven Pro"/>
              <a:sym typeface="Maven Pro"/>
            </a:endParaRPr>
          </a:p>
          <a:p>
            <a:pPr indent="0" lvl="0" marL="0" rtl="0" algn="l">
              <a:lnSpc>
                <a:spcPct val="129545"/>
              </a:lnSpc>
              <a:spcBef>
                <a:spcPts val="1200"/>
              </a:spcBef>
              <a:spcAft>
                <a:spcPts val="0"/>
              </a:spcAft>
              <a:buNone/>
            </a:pPr>
            <a:r>
              <a:rPr lang="en-GB" sz="1200">
                <a:highlight>
                  <a:srgbClr val="FFFFFE"/>
                </a:highlight>
                <a:latin typeface="Maven Pro"/>
                <a:ea typeface="Maven Pro"/>
                <a:cs typeface="Maven Pro"/>
                <a:sym typeface="Maven Pro"/>
              </a:rPr>
              <a:t>Tensor flow is an open-source library for deep learning applications.It supports traditional machine learning and huge numeric computations thus open sourced by google. Data is fed in the form of </a:t>
            </a:r>
            <a:r>
              <a:rPr lang="en-GB" sz="1200">
                <a:highlight>
                  <a:srgbClr val="FFFFFE"/>
                </a:highlight>
                <a:latin typeface="Maven Pro"/>
                <a:ea typeface="Maven Pro"/>
                <a:cs typeface="Maven Pro"/>
                <a:sym typeface="Maven Pro"/>
              </a:rPr>
              <a:t>multi dimensional</a:t>
            </a:r>
            <a:r>
              <a:rPr lang="en-GB" sz="1200">
                <a:highlight>
                  <a:srgbClr val="FFFFFE"/>
                </a:highlight>
                <a:latin typeface="Maven Pro"/>
                <a:ea typeface="Maven Pro"/>
                <a:cs typeface="Maven Pro"/>
                <a:sym typeface="Maven Pro"/>
              </a:rPr>
              <a:t> array of high dimensions (TENSOR) as they can handle a huge dataset. As the mechanism of execution is mostly graphical it is much easier to execute across a cluster of computers by using GPUs.</a:t>
            </a:r>
            <a:endParaRPr sz="1200">
              <a:highlight>
                <a:srgbClr val="FFFFFE"/>
              </a:highlight>
              <a:latin typeface="Maven Pro"/>
              <a:ea typeface="Maven Pro"/>
              <a:cs typeface="Maven Pro"/>
              <a:sym typeface="Maven Pro"/>
            </a:endParaRPr>
          </a:p>
          <a:p>
            <a:pPr indent="0" lvl="0" marL="0" rtl="0" algn="l">
              <a:lnSpc>
                <a:spcPct val="129545"/>
              </a:lnSpc>
              <a:spcBef>
                <a:spcPts val="1200"/>
              </a:spcBef>
              <a:spcAft>
                <a:spcPts val="0"/>
              </a:spcAft>
              <a:buNone/>
            </a:pPr>
            <a:r>
              <a:rPr lang="en-GB" sz="1200">
                <a:solidFill>
                  <a:srgbClr val="AF00DB"/>
                </a:solidFill>
                <a:highlight>
                  <a:srgbClr val="EAD1DC"/>
                </a:highlight>
                <a:latin typeface="Maven Pro"/>
                <a:ea typeface="Maven Pro"/>
                <a:cs typeface="Maven Pro"/>
                <a:sym typeface="Maven Pro"/>
              </a:rPr>
              <a:t>import</a:t>
            </a:r>
            <a:r>
              <a:rPr lang="en-GB" sz="1200">
                <a:highlight>
                  <a:srgbClr val="EAD1DC"/>
                </a:highlight>
                <a:latin typeface="Maven Pro"/>
                <a:ea typeface="Maven Pro"/>
                <a:cs typeface="Maven Pro"/>
                <a:sym typeface="Maven Pro"/>
              </a:rPr>
              <a:t> keras_preprocessing</a:t>
            </a:r>
            <a:endParaRPr sz="1200">
              <a:highlight>
                <a:srgbClr val="EAD1DC"/>
              </a:highlight>
              <a:latin typeface="Maven Pro"/>
              <a:ea typeface="Maven Pro"/>
              <a:cs typeface="Maven Pro"/>
              <a:sym typeface="Maven Pro"/>
            </a:endParaRPr>
          </a:p>
          <a:p>
            <a:pPr indent="0" lvl="0" marL="0" rtl="0" algn="l">
              <a:lnSpc>
                <a:spcPct val="129545"/>
              </a:lnSpc>
              <a:spcBef>
                <a:spcPts val="1200"/>
              </a:spcBef>
              <a:spcAft>
                <a:spcPts val="0"/>
              </a:spcAft>
              <a:buNone/>
            </a:pPr>
            <a:r>
              <a:rPr lang="en-GB" sz="1200">
                <a:solidFill>
                  <a:srgbClr val="AF00DB"/>
                </a:solidFill>
                <a:highlight>
                  <a:srgbClr val="EAD1DC"/>
                </a:highlight>
                <a:latin typeface="Maven Pro"/>
                <a:ea typeface="Maven Pro"/>
                <a:cs typeface="Maven Pro"/>
                <a:sym typeface="Maven Pro"/>
              </a:rPr>
              <a:t>from</a:t>
            </a:r>
            <a:r>
              <a:rPr lang="en-GB" sz="1200">
                <a:highlight>
                  <a:srgbClr val="EAD1DC"/>
                </a:highlight>
                <a:latin typeface="Maven Pro"/>
                <a:ea typeface="Maven Pro"/>
                <a:cs typeface="Maven Pro"/>
                <a:sym typeface="Maven Pro"/>
              </a:rPr>
              <a:t> keras_preprocessing </a:t>
            </a:r>
            <a:r>
              <a:rPr lang="en-GB" sz="1200">
                <a:solidFill>
                  <a:srgbClr val="AF00DB"/>
                </a:solidFill>
                <a:highlight>
                  <a:srgbClr val="EAD1DC"/>
                </a:highlight>
                <a:latin typeface="Maven Pro"/>
                <a:ea typeface="Maven Pro"/>
                <a:cs typeface="Maven Pro"/>
                <a:sym typeface="Maven Pro"/>
              </a:rPr>
              <a:t>import</a:t>
            </a:r>
            <a:r>
              <a:rPr lang="en-GB" sz="1200">
                <a:highlight>
                  <a:srgbClr val="EAD1DC"/>
                </a:highlight>
                <a:latin typeface="Maven Pro"/>
                <a:ea typeface="Maven Pro"/>
                <a:cs typeface="Maven Pro"/>
                <a:sym typeface="Maven Pro"/>
              </a:rPr>
              <a:t> image</a:t>
            </a:r>
            <a:endParaRPr sz="1200">
              <a:highlight>
                <a:srgbClr val="EAD1DC"/>
              </a:highlight>
              <a:latin typeface="Maven Pro"/>
              <a:ea typeface="Maven Pro"/>
              <a:cs typeface="Maven Pro"/>
              <a:sym typeface="Maven Pro"/>
            </a:endParaRPr>
          </a:p>
          <a:p>
            <a:pPr indent="0" lvl="0" marL="0" rtl="0" algn="l">
              <a:lnSpc>
                <a:spcPct val="129545"/>
              </a:lnSpc>
              <a:spcBef>
                <a:spcPts val="1200"/>
              </a:spcBef>
              <a:spcAft>
                <a:spcPts val="0"/>
              </a:spcAft>
              <a:buNone/>
            </a:pPr>
            <a:r>
              <a:rPr lang="en-GB" sz="1200">
                <a:solidFill>
                  <a:srgbClr val="AF00DB"/>
                </a:solidFill>
                <a:highlight>
                  <a:srgbClr val="EAD1DC"/>
                </a:highlight>
                <a:latin typeface="Maven Pro"/>
                <a:ea typeface="Maven Pro"/>
                <a:cs typeface="Maven Pro"/>
                <a:sym typeface="Maven Pro"/>
              </a:rPr>
              <a:t>from</a:t>
            </a:r>
            <a:r>
              <a:rPr lang="en-GB" sz="1200">
                <a:highlight>
                  <a:srgbClr val="EAD1DC"/>
                </a:highlight>
                <a:latin typeface="Maven Pro"/>
                <a:ea typeface="Maven Pro"/>
                <a:cs typeface="Maven Pro"/>
                <a:sym typeface="Maven Pro"/>
              </a:rPr>
              <a:t> keras_preprocessing.image </a:t>
            </a:r>
            <a:r>
              <a:rPr lang="en-GB" sz="1200">
                <a:solidFill>
                  <a:srgbClr val="AF00DB"/>
                </a:solidFill>
                <a:highlight>
                  <a:srgbClr val="EAD1DC"/>
                </a:highlight>
                <a:latin typeface="Maven Pro"/>
                <a:ea typeface="Maven Pro"/>
                <a:cs typeface="Maven Pro"/>
                <a:sym typeface="Maven Pro"/>
              </a:rPr>
              <a:t>import</a:t>
            </a:r>
            <a:r>
              <a:rPr lang="en-GB" sz="1200">
                <a:highlight>
                  <a:srgbClr val="EAD1DC"/>
                </a:highlight>
                <a:latin typeface="Maven Pro"/>
                <a:ea typeface="Maven Pro"/>
                <a:cs typeface="Maven Pro"/>
                <a:sym typeface="Maven Pro"/>
              </a:rPr>
              <a:t> ImageDataGenerator</a:t>
            </a:r>
            <a:endParaRPr sz="1200">
              <a:highlight>
                <a:srgbClr val="EAD1DC"/>
              </a:highlight>
              <a:latin typeface="Maven Pro"/>
              <a:ea typeface="Maven Pro"/>
              <a:cs typeface="Maven Pro"/>
              <a:sym typeface="Maven Pro"/>
            </a:endParaRPr>
          </a:p>
          <a:p>
            <a:pPr indent="0" lvl="0" marL="0" rtl="0" algn="l">
              <a:lnSpc>
                <a:spcPct val="129545"/>
              </a:lnSpc>
              <a:spcBef>
                <a:spcPts val="1200"/>
              </a:spcBef>
              <a:spcAft>
                <a:spcPts val="0"/>
              </a:spcAft>
              <a:buNone/>
            </a:pPr>
            <a:r>
              <a:rPr lang="en-GB" sz="1200">
                <a:highlight>
                  <a:srgbClr val="FFFFFE"/>
                </a:highlight>
                <a:latin typeface="Maven Pro"/>
                <a:ea typeface="Maven Pro"/>
                <a:cs typeface="Maven Pro"/>
                <a:sym typeface="Maven Pro"/>
              </a:rPr>
              <a:t>The Keras libraries are used for data pre-processing and data augmentation. The libraries help is to work with image data and resizing of the imported images of the dataset.</a:t>
            </a:r>
            <a:endParaRPr sz="1200">
              <a:highlight>
                <a:srgbClr val="FFFFFE"/>
              </a:highlight>
              <a:latin typeface="Maven Pro"/>
              <a:ea typeface="Maven Pro"/>
              <a:cs typeface="Maven Pro"/>
              <a:sym typeface="Maven Pro"/>
            </a:endParaRPr>
          </a:p>
          <a:p>
            <a:pPr indent="0" lvl="0" marL="0" rtl="0" algn="l">
              <a:lnSpc>
                <a:spcPct val="129545"/>
              </a:lnSpc>
              <a:spcBef>
                <a:spcPts val="1200"/>
              </a:spcBef>
              <a:spcAft>
                <a:spcPts val="0"/>
              </a:spcAft>
              <a:buNone/>
            </a:pPr>
            <a:r>
              <a:rPr lang="en-GB" sz="1200">
                <a:highlight>
                  <a:srgbClr val="EAD1DC"/>
                </a:highlight>
                <a:latin typeface="Maven Pro"/>
                <a:ea typeface="Maven Pro"/>
                <a:cs typeface="Maven Pro"/>
                <a:sym typeface="Maven Pro"/>
              </a:rPr>
              <a:t> </a:t>
            </a:r>
            <a:r>
              <a:rPr lang="en-GB" sz="1200">
                <a:solidFill>
                  <a:srgbClr val="AF00DB"/>
                </a:solidFill>
                <a:highlight>
                  <a:srgbClr val="EAD1DC"/>
                </a:highlight>
                <a:latin typeface="Maven Pro"/>
                <a:ea typeface="Maven Pro"/>
                <a:cs typeface="Maven Pro"/>
                <a:sym typeface="Maven Pro"/>
              </a:rPr>
              <a:t>import</a:t>
            </a:r>
            <a:r>
              <a:rPr lang="en-GB" sz="1200">
                <a:highlight>
                  <a:srgbClr val="EAD1DC"/>
                </a:highlight>
                <a:latin typeface="Maven Pro"/>
                <a:ea typeface="Maven Pro"/>
                <a:cs typeface="Maven Pro"/>
                <a:sym typeface="Maven Pro"/>
              </a:rPr>
              <a:t> shutil</a:t>
            </a:r>
            <a:endParaRPr sz="1200">
              <a:highlight>
                <a:srgbClr val="EAD1DC"/>
              </a:highlight>
              <a:latin typeface="Maven Pro"/>
              <a:ea typeface="Maven Pro"/>
              <a:cs typeface="Maven Pro"/>
              <a:sym typeface="Maven Pro"/>
            </a:endParaRPr>
          </a:p>
          <a:p>
            <a:pPr indent="0" lvl="0" marL="0" rtl="0" algn="l">
              <a:lnSpc>
                <a:spcPct val="115000"/>
              </a:lnSpc>
              <a:spcBef>
                <a:spcPts val="1200"/>
              </a:spcBef>
              <a:spcAft>
                <a:spcPts val="0"/>
              </a:spcAft>
              <a:buNone/>
            </a:pPr>
            <a:r>
              <a:rPr lang="en-GB" sz="1200">
                <a:latin typeface="Maven Pro"/>
                <a:ea typeface="Maven Pro"/>
                <a:cs typeface="Maven Pro"/>
                <a:sym typeface="Maven Pro"/>
              </a:rPr>
              <a:t>This is used for high level operation on files and for removal and copy of file and directories.</a:t>
            </a:r>
            <a:endParaRPr sz="1200">
              <a:latin typeface="Maven Pro"/>
              <a:ea typeface="Maven Pro"/>
              <a:cs typeface="Maven Pro"/>
              <a:sym typeface="Maven Pro"/>
            </a:endParaRPr>
          </a:p>
          <a:p>
            <a:pPr indent="0" lvl="0" marL="0" rtl="0" algn="l">
              <a:spcBef>
                <a:spcPts val="1200"/>
              </a:spcBef>
              <a:spcAft>
                <a:spcPts val="0"/>
              </a:spcAft>
              <a:buNone/>
            </a:pPr>
            <a:r>
              <a:t/>
            </a: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0"/>
          <p:cNvSpPr txBox="1"/>
          <p:nvPr>
            <p:ph idx="1" type="body"/>
          </p:nvPr>
        </p:nvSpPr>
        <p:spPr>
          <a:xfrm>
            <a:off x="140650" y="210975"/>
            <a:ext cx="8840400" cy="4821900"/>
          </a:xfrm>
          <a:prstGeom prst="rect">
            <a:avLst/>
          </a:prstGeom>
        </p:spPr>
        <p:txBody>
          <a:bodyPr anchorCtr="0" anchor="t" bIns="91425" lIns="91425" spcFirstLastPara="1" rIns="91425" wrap="square" tIns="91425">
            <a:normAutofit/>
          </a:bodyPr>
          <a:lstStyle/>
          <a:p>
            <a:pPr indent="0" lvl="0" marL="0" rtl="0" algn="ctr">
              <a:spcBef>
                <a:spcPts val="1200"/>
              </a:spcBef>
              <a:spcAft>
                <a:spcPts val="0"/>
              </a:spcAft>
              <a:buNone/>
            </a:pPr>
            <a:r>
              <a:rPr b="1" lang="en-GB" sz="1500">
                <a:solidFill>
                  <a:srgbClr val="000000"/>
                </a:solidFill>
                <a:latin typeface="Georgia"/>
                <a:ea typeface="Georgia"/>
                <a:cs typeface="Georgia"/>
                <a:sym typeface="Georgia"/>
              </a:rPr>
              <a:t>MODULE </a:t>
            </a:r>
            <a:r>
              <a:rPr b="1" lang="en-GB" sz="1800">
                <a:solidFill>
                  <a:srgbClr val="000000"/>
                </a:solidFill>
                <a:latin typeface="Georgia"/>
                <a:ea typeface="Georgia"/>
                <a:cs typeface="Georgia"/>
                <a:sym typeface="Georgia"/>
              </a:rPr>
              <a:t>2</a:t>
            </a:r>
            <a:r>
              <a:rPr b="1" lang="en-GB" sz="1500">
                <a:solidFill>
                  <a:srgbClr val="000000"/>
                </a:solidFill>
                <a:latin typeface="Georgia"/>
                <a:ea typeface="Georgia"/>
                <a:cs typeface="Georgia"/>
                <a:sym typeface="Georgia"/>
              </a:rPr>
              <a:t>: RAW DATA PREPROCESSING</a:t>
            </a:r>
            <a:endParaRPr b="1" sz="1500">
              <a:solidFill>
                <a:srgbClr val="000000"/>
              </a:solidFill>
              <a:latin typeface="Georgia"/>
              <a:ea typeface="Georgia"/>
              <a:cs typeface="Georgia"/>
              <a:sym typeface="Georgia"/>
            </a:endParaRPr>
          </a:p>
          <a:p>
            <a:pPr indent="0" lvl="0" marL="0" rtl="0" algn="l">
              <a:spcBef>
                <a:spcPts val="1200"/>
              </a:spcBef>
              <a:spcAft>
                <a:spcPts val="0"/>
              </a:spcAft>
              <a:buNone/>
            </a:pPr>
            <a:r>
              <a:rPr lang="en-GB">
                <a:solidFill>
                  <a:srgbClr val="000000"/>
                </a:solidFill>
                <a:latin typeface="Maven Pro"/>
                <a:ea typeface="Maven Pro"/>
                <a:cs typeface="Maven Pro"/>
                <a:sym typeface="Maven Pro"/>
              </a:rPr>
              <a:t>Datasets containing the images of fire and non-fire are downloaded and fed into the model for preprocessing</a:t>
            </a:r>
            <a:endParaRPr>
              <a:solidFill>
                <a:srgbClr val="000000"/>
              </a:solidFill>
              <a:latin typeface="Maven Pro"/>
              <a:ea typeface="Maven Pro"/>
              <a:cs typeface="Maven Pro"/>
              <a:sym typeface="Maven Pro"/>
            </a:endParaRPr>
          </a:p>
          <a:p>
            <a:pPr indent="0" lvl="0" marL="0" rtl="0" algn="l">
              <a:spcBef>
                <a:spcPts val="1200"/>
              </a:spcBef>
              <a:spcAft>
                <a:spcPts val="0"/>
              </a:spcAft>
              <a:buNone/>
            </a:pPr>
            <a:r>
              <a:rPr lang="en-GB">
                <a:solidFill>
                  <a:srgbClr val="000000"/>
                </a:solidFill>
                <a:latin typeface="Maven Pro"/>
                <a:ea typeface="Maven Pro"/>
                <a:cs typeface="Maven Pro"/>
                <a:sym typeface="Maven Pro"/>
              </a:rPr>
              <a:t>We have used the </a:t>
            </a:r>
            <a:r>
              <a:rPr lang="en-GB">
                <a:solidFill>
                  <a:srgbClr val="000000"/>
                </a:solidFill>
                <a:highlight>
                  <a:srgbClr val="EAD1DC"/>
                </a:highlight>
                <a:latin typeface="Maven Pro"/>
                <a:ea typeface="Maven Pro"/>
                <a:cs typeface="Maven Pro"/>
                <a:sym typeface="Maven Pro"/>
              </a:rPr>
              <a:t>ImageDataGenerator </a:t>
            </a:r>
            <a:r>
              <a:rPr lang="en-GB">
                <a:solidFill>
                  <a:srgbClr val="000000"/>
                </a:solidFill>
                <a:latin typeface="Maven Pro"/>
                <a:ea typeface="Maven Pro"/>
                <a:cs typeface="Maven Pro"/>
                <a:sym typeface="Maven Pro"/>
              </a:rPr>
              <a:t>for labeling the </a:t>
            </a:r>
            <a:r>
              <a:rPr lang="en-GB">
                <a:solidFill>
                  <a:srgbClr val="000000"/>
                </a:solidFill>
                <a:latin typeface="Maven Pro"/>
                <a:ea typeface="Maven Pro"/>
                <a:cs typeface="Maven Pro"/>
                <a:sym typeface="Maven Pro"/>
              </a:rPr>
              <a:t>dataset</a:t>
            </a:r>
            <a:r>
              <a:rPr lang="en-GB">
                <a:solidFill>
                  <a:srgbClr val="000000"/>
                </a:solidFill>
                <a:latin typeface="Maven Pro"/>
                <a:ea typeface="Maven Pro"/>
                <a:cs typeface="Maven Pro"/>
                <a:sym typeface="Maven Pro"/>
              </a:rPr>
              <a:t> for training. We need to ensure same size, height and rotation to enable the machine easy and hassle-free learning. We apply </a:t>
            </a:r>
            <a:r>
              <a:rPr lang="en-GB">
                <a:solidFill>
                  <a:srgbClr val="292929"/>
                </a:solidFill>
                <a:highlight>
                  <a:srgbClr val="FFFFFF"/>
                </a:highlight>
                <a:latin typeface="Maven Pro"/>
                <a:ea typeface="Maven Pro"/>
                <a:cs typeface="Maven Pro"/>
                <a:sym typeface="Maven Pro"/>
              </a:rPr>
              <a:t>3 data augmentation techniques — </a:t>
            </a:r>
            <a:r>
              <a:rPr lang="en-GB">
                <a:solidFill>
                  <a:srgbClr val="292929"/>
                </a:solidFill>
                <a:highlight>
                  <a:srgbClr val="EAD1DC"/>
                </a:highlight>
                <a:latin typeface="Maven Pro"/>
                <a:ea typeface="Maven Pro"/>
                <a:cs typeface="Maven Pro"/>
                <a:sym typeface="Maven Pro"/>
              </a:rPr>
              <a:t>horizontal flipping, rotation, and height shifting.</a:t>
            </a:r>
            <a:endParaRPr>
              <a:solidFill>
                <a:srgbClr val="292929"/>
              </a:solidFill>
              <a:highlight>
                <a:srgbClr val="EAD1DC"/>
              </a:highlight>
              <a:latin typeface="Maven Pro"/>
              <a:ea typeface="Maven Pro"/>
              <a:cs typeface="Maven Pro"/>
              <a:sym typeface="Maven Pro"/>
            </a:endParaRPr>
          </a:p>
          <a:p>
            <a:pPr indent="0" lvl="0" marL="0" rtl="0" algn="l">
              <a:spcBef>
                <a:spcPts val="1200"/>
              </a:spcBef>
              <a:spcAft>
                <a:spcPts val="0"/>
              </a:spcAft>
              <a:buNone/>
            </a:pPr>
            <a:r>
              <a:rPr lang="en-GB">
                <a:solidFill>
                  <a:srgbClr val="292929"/>
                </a:solidFill>
                <a:highlight>
                  <a:srgbClr val="FFFFFF"/>
                </a:highlight>
                <a:latin typeface="Maven Pro"/>
                <a:ea typeface="Maven Pro"/>
                <a:cs typeface="Maven Pro"/>
                <a:sym typeface="Maven Pro"/>
              </a:rPr>
              <a:t>Finally, we have 980 images for training and 239 images for validation of the function to be accurate.</a:t>
            </a:r>
            <a:endParaRPr>
              <a:solidFill>
                <a:srgbClr val="292929"/>
              </a:solidFill>
              <a:highlight>
                <a:srgbClr val="FFFFFF"/>
              </a:highlight>
              <a:latin typeface="Maven Pro"/>
              <a:ea typeface="Maven Pro"/>
              <a:cs typeface="Maven Pro"/>
              <a:sym typeface="Maven Pro"/>
            </a:endParaRPr>
          </a:p>
          <a:p>
            <a:pPr indent="0" lvl="0" marL="0" rtl="0" algn="l">
              <a:spcBef>
                <a:spcPts val="1200"/>
              </a:spcBef>
              <a:spcAft>
                <a:spcPts val="0"/>
              </a:spcAft>
              <a:buNone/>
            </a:pPr>
            <a:r>
              <a:rPr lang="en-GB" sz="1400">
                <a:solidFill>
                  <a:srgbClr val="000000"/>
                </a:solidFill>
                <a:latin typeface="Times New Roman"/>
                <a:ea typeface="Times New Roman"/>
                <a:cs typeface="Times New Roman"/>
                <a:sym typeface="Times New Roman"/>
              </a:rPr>
              <a:t> </a:t>
            </a:r>
            <a:endParaRPr sz="14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304" name="Google Shape;304;p40"/>
          <p:cNvPicPr preferRelativeResize="0"/>
          <p:nvPr/>
        </p:nvPicPr>
        <p:blipFill>
          <a:blip r:embed="rId3">
            <a:alphaModFix/>
          </a:blip>
          <a:stretch>
            <a:fillRect/>
          </a:stretch>
        </p:blipFill>
        <p:spPr>
          <a:xfrm>
            <a:off x="281275" y="2320600"/>
            <a:ext cx="8589251" cy="2370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1"/>
          <p:cNvSpPr txBox="1"/>
          <p:nvPr>
            <p:ph idx="1" type="body"/>
          </p:nvPr>
        </p:nvSpPr>
        <p:spPr>
          <a:xfrm>
            <a:off x="196950" y="185850"/>
            <a:ext cx="8750100" cy="4771800"/>
          </a:xfrm>
          <a:prstGeom prst="rect">
            <a:avLst/>
          </a:prstGeom>
        </p:spPr>
        <p:txBody>
          <a:bodyPr anchorCtr="0" anchor="t" bIns="91425" lIns="91425" spcFirstLastPara="1" rIns="91425" wrap="square" tIns="91425">
            <a:normAutofit/>
          </a:bodyPr>
          <a:lstStyle/>
          <a:p>
            <a:pPr indent="0" lvl="0" marL="0" rtl="0" algn="ctr">
              <a:spcBef>
                <a:spcPts val="1200"/>
              </a:spcBef>
              <a:spcAft>
                <a:spcPts val="0"/>
              </a:spcAft>
              <a:buNone/>
            </a:pPr>
            <a:r>
              <a:rPr lang="en-GB" sz="1400">
                <a:solidFill>
                  <a:srgbClr val="000000"/>
                </a:solidFill>
                <a:latin typeface="Times New Roman"/>
                <a:ea typeface="Times New Roman"/>
                <a:cs typeface="Times New Roman"/>
                <a:sym typeface="Times New Roman"/>
              </a:rPr>
              <a:t> </a:t>
            </a:r>
            <a:r>
              <a:rPr b="1" lang="en-GB" sz="1500">
                <a:solidFill>
                  <a:srgbClr val="000000"/>
                </a:solidFill>
                <a:latin typeface="Georgia"/>
                <a:ea typeface="Georgia"/>
                <a:cs typeface="Georgia"/>
                <a:sym typeface="Georgia"/>
              </a:rPr>
              <a:t>MODULE </a:t>
            </a:r>
            <a:r>
              <a:rPr b="1" lang="en-GB" sz="1800">
                <a:solidFill>
                  <a:srgbClr val="000000"/>
                </a:solidFill>
                <a:latin typeface="Georgia"/>
                <a:ea typeface="Georgia"/>
                <a:cs typeface="Georgia"/>
                <a:sym typeface="Georgia"/>
              </a:rPr>
              <a:t>3</a:t>
            </a:r>
            <a:r>
              <a:rPr b="1" lang="en-GB" sz="1500">
                <a:solidFill>
                  <a:srgbClr val="000000"/>
                </a:solidFill>
                <a:latin typeface="Georgia"/>
                <a:ea typeface="Georgia"/>
                <a:cs typeface="Georgia"/>
                <a:sym typeface="Georgia"/>
              </a:rPr>
              <a:t>: CREATION OF THE CNN ARCHITECTURE</a:t>
            </a:r>
            <a:endParaRPr b="1" sz="1500">
              <a:solidFill>
                <a:srgbClr val="000000"/>
              </a:solidFill>
              <a:latin typeface="Georgia"/>
              <a:ea typeface="Georgia"/>
              <a:cs typeface="Georgia"/>
              <a:sym typeface="Georgia"/>
            </a:endParaRPr>
          </a:p>
          <a:p>
            <a:pPr indent="0" lvl="0" marL="0" rtl="0" algn="l">
              <a:spcBef>
                <a:spcPts val="1200"/>
              </a:spcBef>
              <a:spcAft>
                <a:spcPts val="0"/>
              </a:spcAft>
              <a:buNone/>
            </a:pPr>
            <a:r>
              <a:rPr lang="en-GB">
                <a:solidFill>
                  <a:srgbClr val="000000"/>
                </a:solidFill>
                <a:latin typeface="Maven Pro"/>
                <a:ea typeface="Maven Pro"/>
                <a:cs typeface="Maven Pro"/>
                <a:sym typeface="Maven Pro"/>
              </a:rPr>
              <a:t>We use an optimizer to </a:t>
            </a:r>
            <a:r>
              <a:rPr lang="en-GB">
                <a:solidFill>
                  <a:srgbClr val="000000"/>
                </a:solidFill>
                <a:latin typeface="Maven Pro"/>
                <a:ea typeface="Maven Pro"/>
                <a:cs typeface="Maven Pro"/>
                <a:sym typeface="Maven Pro"/>
              </a:rPr>
              <a:t>help</a:t>
            </a:r>
            <a:r>
              <a:rPr lang="en-GB">
                <a:solidFill>
                  <a:srgbClr val="000000"/>
                </a:solidFill>
                <a:latin typeface="Maven Pro"/>
                <a:ea typeface="Maven Pro"/>
                <a:cs typeface="Maven Pro"/>
                <a:sym typeface="Maven Pro"/>
              </a:rPr>
              <a:t> us to change the attributes and adjust the weights to improve the learning rate of the model. We use </a:t>
            </a:r>
            <a:r>
              <a:rPr lang="en-GB">
                <a:solidFill>
                  <a:srgbClr val="000000"/>
                </a:solidFill>
                <a:highlight>
                  <a:srgbClr val="EAD1DC"/>
                </a:highlight>
                <a:latin typeface="Maven Pro"/>
                <a:ea typeface="Maven Pro"/>
                <a:cs typeface="Maven Pro"/>
                <a:sym typeface="Maven Pro"/>
              </a:rPr>
              <a:t>ADAMs optimizer</a:t>
            </a:r>
            <a:r>
              <a:rPr lang="en-GB">
                <a:solidFill>
                  <a:srgbClr val="000000"/>
                </a:solidFill>
                <a:latin typeface="Maven Pro"/>
                <a:ea typeface="Maven Pro"/>
                <a:cs typeface="Maven Pro"/>
                <a:sym typeface="Maven Pro"/>
              </a:rPr>
              <a:t> instead of the classical gradient descent to update weights of the training data. ADAM has the perks of AdaGrad and RMSProp helping it to maintain the learning rate of each weight unlike the classical method where the learning rate is not stored during training set.</a:t>
            </a:r>
            <a:endParaRPr>
              <a:solidFill>
                <a:srgbClr val="000000"/>
              </a:solidFill>
              <a:latin typeface="Maven Pro"/>
              <a:ea typeface="Maven Pro"/>
              <a:cs typeface="Maven Pro"/>
              <a:sym typeface="Maven Pro"/>
            </a:endParaRPr>
          </a:p>
          <a:p>
            <a:pPr indent="0" lvl="0" marL="0" rtl="0" algn="l">
              <a:spcBef>
                <a:spcPts val="1200"/>
              </a:spcBef>
              <a:spcAft>
                <a:spcPts val="0"/>
              </a:spcAft>
              <a:buNone/>
            </a:pPr>
            <a:r>
              <a:rPr lang="en-GB">
                <a:solidFill>
                  <a:srgbClr val="000000"/>
                </a:solidFill>
                <a:latin typeface="Maven Pro"/>
                <a:ea typeface="Maven Pro"/>
                <a:cs typeface="Maven Pro"/>
                <a:sym typeface="Maven Pro"/>
              </a:rPr>
              <a:t>We have three </a:t>
            </a:r>
            <a:r>
              <a:rPr lang="en-GB">
                <a:solidFill>
                  <a:srgbClr val="000000"/>
                </a:solidFill>
                <a:highlight>
                  <a:srgbClr val="EAD1DC"/>
                </a:highlight>
                <a:latin typeface="Maven Pro"/>
                <a:ea typeface="Maven Pro"/>
                <a:cs typeface="Maven Pro"/>
                <a:sym typeface="Maven Pro"/>
              </a:rPr>
              <a:t>Conv2D, MaxPooling2D and Dense layers</a:t>
            </a:r>
            <a:r>
              <a:rPr lang="en-GB">
                <a:solidFill>
                  <a:srgbClr val="000000"/>
                </a:solidFill>
                <a:latin typeface="Maven Pro"/>
                <a:ea typeface="Maven Pro"/>
                <a:cs typeface="Maven Pro"/>
                <a:sym typeface="Maven Pro"/>
              </a:rPr>
              <a:t>. To avoid overfitting </a:t>
            </a:r>
            <a:r>
              <a:rPr lang="en-GB">
                <a:solidFill>
                  <a:srgbClr val="000000"/>
                </a:solidFill>
                <a:highlight>
                  <a:srgbClr val="EAD1DC"/>
                </a:highlight>
                <a:latin typeface="Maven Pro"/>
                <a:ea typeface="Maven Pro"/>
                <a:cs typeface="Maven Pro"/>
                <a:sym typeface="Maven Pro"/>
              </a:rPr>
              <a:t>Dropout layers</a:t>
            </a:r>
            <a:r>
              <a:rPr lang="en-GB">
                <a:solidFill>
                  <a:srgbClr val="000000"/>
                </a:solidFill>
                <a:latin typeface="Maven Pro"/>
                <a:ea typeface="Maven Pro"/>
                <a:cs typeface="Maven Pro"/>
                <a:sym typeface="Maven Pro"/>
              </a:rPr>
              <a:t> are also added. At the last layer give the Probability distribution for both fire and non-fire.</a:t>
            </a:r>
            <a:endParaRPr>
              <a:solidFill>
                <a:srgbClr val="000000"/>
              </a:solidFill>
              <a:latin typeface="Maven Pro"/>
              <a:ea typeface="Maven Pro"/>
              <a:cs typeface="Maven Pro"/>
              <a:sym typeface="Maven Pro"/>
            </a:endParaRPr>
          </a:p>
          <a:p>
            <a:pPr indent="0" lvl="0" marL="0" rtl="0" algn="l">
              <a:spcBef>
                <a:spcPts val="1200"/>
              </a:spcBef>
              <a:spcAft>
                <a:spcPts val="1200"/>
              </a:spcAft>
              <a:buNone/>
            </a:pPr>
            <a:r>
              <a:t/>
            </a:r>
            <a:endParaRPr>
              <a:solidFill>
                <a:srgbClr val="000000"/>
              </a:solidFill>
              <a:latin typeface="Maven Pro"/>
              <a:ea typeface="Maven Pro"/>
              <a:cs typeface="Maven Pro"/>
              <a:sym typeface="Maven Pro"/>
            </a:endParaRPr>
          </a:p>
        </p:txBody>
      </p:sp>
      <p:pic>
        <p:nvPicPr>
          <p:cNvPr id="310" name="Google Shape;310;p41"/>
          <p:cNvPicPr preferRelativeResize="0"/>
          <p:nvPr/>
        </p:nvPicPr>
        <p:blipFill>
          <a:blip r:embed="rId3">
            <a:alphaModFix/>
          </a:blip>
          <a:stretch>
            <a:fillRect/>
          </a:stretch>
        </p:blipFill>
        <p:spPr>
          <a:xfrm>
            <a:off x="196950" y="2280425"/>
            <a:ext cx="5308200" cy="2571750"/>
          </a:xfrm>
          <a:prstGeom prst="rect">
            <a:avLst/>
          </a:prstGeom>
          <a:noFill/>
          <a:ln>
            <a:noFill/>
          </a:ln>
        </p:spPr>
      </p:pic>
      <p:pic>
        <p:nvPicPr>
          <p:cNvPr id="311" name="Google Shape;311;p41"/>
          <p:cNvPicPr preferRelativeResize="0"/>
          <p:nvPr/>
        </p:nvPicPr>
        <p:blipFill>
          <a:blip r:embed="rId4">
            <a:alphaModFix/>
          </a:blip>
          <a:stretch>
            <a:fillRect/>
          </a:stretch>
        </p:blipFill>
        <p:spPr>
          <a:xfrm>
            <a:off x="5605600" y="2097125"/>
            <a:ext cx="3455799" cy="28312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819150" y="1557125"/>
            <a:ext cx="7505700" cy="2762400"/>
          </a:xfrm>
          <a:prstGeom prst="rect">
            <a:avLst/>
          </a:prstGeom>
        </p:spPr>
        <p:txBody>
          <a:bodyPr anchorCtr="0" anchor="t" bIns="91425" lIns="91425" spcFirstLastPara="1" rIns="91425" wrap="square" tIns="91425">
            <a:normAutofit fontScale="90000"/>
          </a:bodyPr>
          <a:lstStyle/>
          <a:p>
            <a:pPr indent="-321309" lvl="0" marL="457200" rtl="0" algn="l">
              <a:spcBef>
                <a:spcPts val="0"/>
              </a:spcBef>
              <a:spcAft>
                <a:spcPts val="0"/>
              </a:spcAft>
              <a:buClr>
                <a:srgbClr val="333333"/>
              </a:buClr>
              <a:buSzPct val="100000"/>
              <a:buFont typeface="Arial"/>
              <a:buChar char="❏"/>
            </a:pPr>
            <a:r>
              <a:rPr lang="en-GB" sz="1622">
                <a:solidFill>
                  <a:srgbClr val="000000"/>
                </a:solidFill>
                <a:highlight>
                  <a:srgbClr val="FFFFFF"/>
                </a:highlight>
                <a:latin typeface="Arial"/>
                <a:ea typeface="Arial"/>
                <a:cs typeface="Arial"/>
                <a:sym typeface="Arial"/>
              </a:rPr>
              <a:t>F</a:t>
            </a:r>
            <a:r>
              <a:rPr lang="en-GB" sz="1622">
                <a:solidFill>
                  <a:srgbClr val="000000"/>
                </a:solidFill>
                <a:highlight>
                  <a:srgbClr val="FFFFFF"/>
                </a:highlight>
                <a:latin typeface="Arial"/>
                <a:ea typeface="Arial"/>
                <a:cs typeface="Arial"/>
                <a:sym typeface="Arial"/>
              </a:rPr>
              <a:t>ire incidents are common across India due to the country's poor record for workplace safety standards and negligence in the enforcement of building regulations.</a:t>
            </a:r>
            <a:endParaRPr sz="1622">
              <a:solidFill>
                <a:srgbClr val="000000"/>
              </a:solidFill>
              <a:highlight>
                <a:srgbClr val="FFFFFF"/>
              </a:highlight>
              <a:latin typeface="Arial"/>
              <a:ea typeface="Arial"/>
              <a:cs typeface="Arial"/>
              <a:sym typeface="Arial"/>
            </a:endParaRPr>
          </a:p>
          <a:p>
            <a:pPr indent="-321309" lvl="0" marL="457200" rtl="0" algn="l">
              <a:spcBef>
                <a:spcPts val="0"/>
              </a:spcBef>
              <a:spcAft>
                <a:spcPts val="0"/>
              </a:spcAft>
              <a:buClr>
                <a:srgbClr val="000000"/>
              </a:buClr>
              <a:buSzPct val="100000"/>
              <a:buFont typeface="Arial"/>
              <a:buChar char="❏"/>
            </a:pPr>
            <a:r>
              <a:rPr b="1" lang="en-GB" sz="1622">
                <a:solidFill>
                  <a:srgbClr val="000000"/>
                </a:solidFill>
                <a:highlight>
                  <a:srgbClr val="FFFFFF"/>
                </a:highlight>
                <a:latin typeface="Arial"/>
                <a:ea typeface="Arial"/>
                <a:cs typeface="Arial"/>
                <a:sym typeface="Arial"/>
              </a:rPr>
              <a:t>A total of 1,13,961 people lost their lives due to fire accidents from 2010 to 2014, which is an average of 62 deaths a day.</a:t>
            </a:r>
            <a:endParaRPr b="1" sz="1622">
              <a:solidFill>
                <a:srgbClr val="000000"/>
              </a:solidFill>
              <a:highlight>
                <a:srgbClr val="FFFFFF"/>
              </a:highlight>
              <a:latin typeface="Arial"/>
              <a:ea typeface="Arial"/>
              <a:cs typeface="Arial"/>
              <a:sym typeface="Arial"/>
            </a:endParaRPr>
          </a:p>
          <a:p>
            <a:pPr indent="-321309" lvl="0" marL="457200" rtl="0" algn="l">
              <a:spcBef>
                <a:spcPts val="0"/>
              </a:spcBef>
              <a:spcAft>
                <a:spcPts val="0"/>
              </a:spcAft>
              <a:buClr>
                <a:srgbClr val="000000"/>
              </a:buClr>
              <a:buSzPct val="100000"/>
              <a:buFont typeface="Arial"/>
              <a:buChar char="❏"/>
            </a:pPr>
            <a:r>
              <a:rPr b="1" lang="en-GB" sz="1622">
                <a:solidFill>
                  <a:srgbClr val="000000"/>
                </a:solidFill>
                <a:highlight>
                  <a:srgbClr val="FFFFFF"/>
                </a:highlight>
                <a:latin typeface="Arial"/>
                <a:ea typeface="Arial"/>
                <a:cs typeface="Arial"/>
                <a:sym typeface="Arial"/>
              </a:rPr>
              <a:t>India in 2015, 1,193 persons injured and 17,700 killed.</a:t>
            </a:r>
            <a:endParaRPr b="1" sz="1622">
              <a:solidFill>
                <a:srgbClr val="000000"/>
              </a:solidFill>
              <a:highlight>
                <a:srgbClr val="FFFFFF"/>
              </a:highlight>
              <a:latin typeface="Arial"/>
              <a:ea typeface="Arial"/>
              <a:cs typeface="Arial"/>
              <a:sym typeface="Arial"/>
            </a:endParaRPr>
          </a:p>
          <a:p>
            <a:pPr indent="-321309" lvl="0" marL="457200" rtl="0" algn="l">
              <a:spcBef>
                <a:spcPts val="0"/>
              </a:spcBef>
              <a:spcAft>
                <a:spcPts val="0"/>
              </a:spcAft>
              <a:buClr>
                <a:srgbClr val="000000"/>
              </a:buClr>
              <a:buSzPct val="100000"/>
              <a:buFont typeface="Arial"/>
              <a:buChar char="❏"/>
            </a:pPr>
            <a:r>
              <a:rPr b="1" lang="en-GB" sz="1622">
                <a:solidFill>
                  <a:srgbClr val="000000"/>
                </a:solidFill>
                <a:highlight>
                  <a:srgbClr val="FFFFFF"/>
                </a:highlight>
                <a:latin typeface="Arial"/>
                <a:ea typeface="Arial"/>
                <a:cs typeface="Arial"/>
                <a:sym typeface="Arial"/>
              </a:rPr>
              <a:t>Third position in the National Risk Survey Report.</a:t>
            </a:r>
            <a:endParaRPr b="1" sz="1622">
              <a:solidFill>
                <a:srgbClr val="000000"/>
              </a:solidFill>
              <a:highlight>
                <a:srgbClr val="FFFFFF"/>
              </a:highlight>
              <a:latin typeface="Arial"/>
              <a:ea typeface="Arial"/>
              <a:cs typeface="Arial"/>
              <a:sym typeface="Arial"/>
            </a:endParaRPr>
          </a:p>
          <a:p>
            <a:pPr indent="-321309" lvl="0" marL="457200" rtl="0" algn="l">
              <a:spcBef>
                <a:spcPts val="0"/>
              </a:spcBef>
              <a:spcAft>
                <a:spcPts val="0"/>
              </a:spcAft>
              <a:buClr>
                <a:srgbClr val="000000"/>
              </a:buClr>
              <a:buSzPct val="100000"/>
              <a:buFont typeface="Arial"/>
              <a:buChar char="❏"/>
            </a:pPr>
            <a:r>
              <a:rPr b="1" lang="en-GB" sz="1622">
                <a:solidFill>
                  <a:srgbClr val="000000"/>
                </a:solidFill>
                <a:highlight>
                  <a:srgbClr val="FFFFFF"/>
                </a:highlight>
                <a:latin typeface="Arial"/>
                <a:ea typeface="Arial"/>
                <a:cs typeface="Arial"/>
                <a:sym typeface="Arial"/>
              </a:rPr>
              <a:t>Australian wildfires of 2019-2020 were the deadliest forest fires.</a:t>
            </a:r>
            <a:endParaRPr b="1" sz="1622">
              <a:solidFill>
                <a:srgbClr val="000000"/>
              </a:solidFill>
              <a:highlight>
                <a:srgbClr val="FFFFFF"/>
              </a:highlight>
              <a:latin typeface="Arial"/>
              <a:ea typeface="Arial"/>
              <a:cs typeface="Arial"/>
              <a:sym typeface="Arial"/>
            </a:endParaRPr>
          </a:p>
          <a:p>
            <a:pPr indent="-321309" lvl="0" marL="457200" rtl="0" algn="l">
              <a:spcBef>
                <a:spcPts val="0"/>
              </a:spcBef>
              <a:spcAft>
                <a:spcPts val="0"/>
              </a:spcAft>
              <a:buClr>
                <a:srgbClr val="000000"/>
              </a:buClr>
              <a:buSzPct val="100000"/>
              <a:buFont typeface="Arial"/>
              <a:buChar char="❏"/>
            </a:pPr>
            <a:r>
              <a:rPr b="1" lang="en-GB" sz="1622">
                <a:solidFill>
                  <a:srgbClr val="000000"/>
                </a:solidFill>
                <a:highlight>
                  <a:srgbClr val="FFFFFF"/>
                </a:highlight>
                <a:latin typeface="Arial"/>
                <a:ea typeface="Arial"/>
                <a:cs typeface="Arial"/>
                <a:sym typeface="Arial"/>
              </a:rPr>
              <a:t>Half a billion animals killed, 20 million acres burnt, 100 million $ in damages.</a:t>
            </a:r>
            <a:endParaRPr b="1" sz="1622">
              <a:solidFill>
                <a:srgbClr val="000000"/>
              </a:solidFill>
              <a:highlight>
                <a:srgbClr val="FFFFFF"/>
              </a:highlight>
              <a:latin typeface="Arial"/>
              <a:ea typeface="Arial"/>
              <a:cs typeface="Arial"/>
              <a:sym typeface="Arial"/>
            </a:endParaRPr>
          </a:p>
          <a:p>
            <a:pPr indent="-321309" lvl="0" marL="457200" rtl="0" algn="l">
              <a:spcBef>
                <a:spcPts val="0"/>
              </a:spcBef>
              <a:spcAft>
                <a:spcPts val="0"/>
              </a:spcAft>
              <a:buClr>
                <a:srgbClr val="000000"/>
              </a:buClr>
              <a:buSzPct val="100000"/>
              <a:buFont typeface="Arial"/>
              <a:buChar char="❏"/>
            </a:pPr>
            <a:r>
              <a:rPr lang="en-GB" sz="1622">
                <a:solidFill>
                  <a:srgbClr val="000000"/>
                </a:solidFill>
                <a:highlight>
                  <a:srgbClr val="FFFFFF"/>
                </a:highlight>
                <a:latin typeface="Arial"/>
                <a:ea typeface="Arial"/>
                <a:cs typeface="Arial"/>
                <a:sym typeface="Arial"/>
              </a:rPr>
              <a:t>Could be prevented by deploying fire detection systems but the existing system has lot of shortcomings.</a:t>
            </a:r>
            <a:endParaRPr sz="1622">
              <a:solidFill>
                <a:srgbClr val="000000"/>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900"/>
          </a:p>
        </p:txBody>
      </p:sp>
      <p:sp>
        <p:nvSpPr>
          <p:cNvPr id="147" name="Google Shape;147;p15"/>
          <p:cNvSpPr txBox="1"/>
          <p:nvPr/>
        </p:nvSpPr>
        <p:spPr>
          <a:xfrm>
            <a:off x="1191325" y="651600"/>
            <a:ext cx="62016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                                                     </a:t>
            </a:r>
            <a:endParaRPr b="1" sz="2300">
              <a:latin typeface="Alfa Slab One"/>
              <a:ea typeface="Alfa Slab One"/>
              <a:cs typeface="Alfa Slab One"/>
              <a:sym typeface="Alfa Slab One"/>
            </a:endParaRPr>
          </a:p>
          <a:p>
            <a:pPr indent="0" lvl="0" marL="0" rtl="0" algn="l">
              <a:spcBef>
                <a:spcPts val="0"/>
              </a:spcBef>
              <a:spcAft>
                <a:spcPts val="0"/>
              </a:spcAft>
              <a:buNone/>
            </a:pPr>
            <a:r>
              <a:rPr b="1" lang="en-GB" sz="2900">
                <a:solidFill>
                  <a:srgbClr val="783F04"/>
                </a:solidFill>
                <a:latin typeface="Calibri"/>
                <a:ea typeface="Calibri"/>
                <a:cs typeface="Calibri"/>
                <a:sym typeface="Calibri"/>
              </a:rPr>
              <a:t>PROBLEM:</a:t>
            </a:r>
            <a:endParaRPr b="1" sz="2900">
              <a:solidFill>
                <a:srgbClr val="783F04"/>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ph type="title"/>
          </p:nvPr>
        </p:nvSpPr>
        <p:spPr>
          <a:xfrm>
            <a:off x="497675" y="313175"/>
            <a:ext cx="7505700" cy="54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400"/>
              <a:t>Convolution Layer</a:t>
            </a:r>
            <a:endParaRPr b="1" sz="2400"/>
          </a:p>
        </p:txBody>
      </p:sp>
      <p:sp>
        <p:nvSpPr>
          <p:cNvPr id="317" name="Google Shape;317;p42"/>
          <p:cNvSpPr txBox="1"/>
          <p:nvPr>
            <p:ph idx="1" type="body"/>
          </p:nvPr>
        </p:nvSpPr>
        <p:spPr>
          <a:xfrm>
            <a:off x="381750" y="853775"/>
            <a:ext cx="8559000" cy="41691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GB">
                <a:solidFill>
                  <a:srgbClr val="292929"/>
                </a:solidFill>
                <a:highlight>
                  <a:srgbClr val="FFFFFF"/>
                </a:highlight>
                <a:latin typeface="Georgia"/>
                <a:ea typeface="Georgia"/>
                <a:cs typeface="Georgia"/>
                <a:sym typeface="Georgia"/>
              </a:rPr>
              <a:t>The convolution neural network enables us to work with </a:t>
            </a:r>
            <a:r>
              <a:rPr lang="en-GB">
                <a:solidFill>
                  <a:srgbClr val="292929"/>
                </a:solidFill>
                <a:highlight>
                  <a:srgbClr val="EAD1DC"/>
                </a:highlight>
                <a:latin typeface="Georgia"/>
                <a:ea typeface="Georgia"/>
                <a:cs typeface="Georgia"/>
                <a:sym typeface="Georgia"/>
              </a:rPr>
              <a:t>two-dimensional image data. </a:t>
            </a:r>
            <a:r>
              <a:rPr lang="en-GB">
                <a:solidFill>
                  <a:srgbClr val="292929"/>
                </a:solidFill>
                <a:highlight>
                  <a:srgbClr val="FFFFFF"/>
                </a:highlight>
                <a:latin typeface="Georgia"/>
                <a:ea typeface="Georgia"/>
                <a:cs typeface="Georgia"/>
                <a:sym typeface="Georgia"/>
              </a:rPr>
              <a:t>It can be used for one as well as three-dimensional data as well.</a:t>
            </a:r>
            <a:endParaRPr>
              <a:solidFill>
                <a:srgbClr val="292929"/>
              </a:solidFill>
              <a:highlight>
                <a:srgbClr val="FFFFFF"/>
              </a:highlight>
              <a:latin typeface="Georgia"/>
              <a:ea typeface="Georgia"/>
              <a:cs typeface="Georgia"/>
              <a:sym typeface="Georgia"/>
            </a:endParaRPr>
          </a:p>
          <a:p>
            <a:pPr indent="0" lvl="0" marL="0" rtl="0" algn="l">
              <a:spcBef>
                <a:spcPts val="1200"/>
              </a:spcBef>
              <a:spcAft>
                <a:spcPts val="0"/>
              </a:spcAft>
              <a:buNone/>
            </a:pPr>
            <a:r>
              <a:rPr lang="en-GB">
                <a:solidFill>
                  <a:srgbClr val="292929"/>
                </a:solidFill>
                <a:highlight>
                  <a:srgbClr val="FFFFFF"/>
                </a:highlight>
                <a:latin typeface="Georgia"/>
                <a:ea typeface="Georgia"/>
                <a:cs typeface="Georgia"/>
                <a:sym typeface="Georgia"/>
              </a:rPr>
              <a:t>Centre of the CNN we have the convolution layer that deals with the </a:t>
            </a:r>
            <a:r>
              <a:rPr lang="en-GB">
                <a:solidFill>
                  <a:srgbClr val="292929"/>
                </a:solidFill>
                <a:highlight>
                  <a:srgbClr val="EAD1DC"/>
                </a:highlight>
                <a:latin typeface="Georgia"/>
                <a:ea typeface="Georgia"/>
                <a:cs typeface="Georgia"/>
                <a:sym typeface="Georgia"/>
              </a:rPr>
              <a:t>multiplication of 2d array weight </a:t>
            </a:r>
            <a:r>
              <a:rPr lang="en-GB">
                <a:solidFill>
                  <a:srgbClr val="292929"/>
                </a:solidFill>
                <a:highlight>
                  <a:srgbClr val="FFFFFF"/>
                </a:highlight>
                <a:latin typeface="Georgia"/>
                <a:ea typeface="Georgia"/>
                <a:cs typeface="Georgia"/>
                <a:sym typeface="Georgia"/>
              </a:rPr>
              <a:t>(filter /kernel) to the input data. The filter is smaller than the input layer and is basically the dot product of 2d weight array to the input data. This helps us to </a:t>
            </a:r>
            <a:r>
              <a:rPr lang="en-GB">
                <a:solidFill>
                  <a:srgbClr val="292929"/>
                </a:solidFill>
                <a:highlight>
                  <a:srgbClr val="EAD1DC"/>
                </a:highlight>
                <a:latin typeface="Georgia"/>
                <a:ea typeface="Georgia"/>
                <a:cs typeface="Georgia"/>
                <a:sym typeface="Georgia"/>
              </a:rPr>
              <a:t>detect a special feature in the input images.</a:t>
            </a:r>
            <a:r>
              <a:rPr lang="en-GB">
                <a:solidFill>
                  <a:srgbClr val="292929"/>
                </a:solidFill>
                <a:highlight>
                  <a:srgbClr val="FFFFFF"/>
                </a:highlight>
                <a:latin typeface="Georgia"/>
                <a:ea typeface="Georgia"/>
                <a:cs typeface="Georgia"/>
                <a:sym typeface="Georgia"/>
              </a:rPr>
              <a:t> This is known as translation invariance i.e., can check whether feature is present rather than where is it present.</a:t>
            </a:r>
            <a:endParaRPr>
              <a:solidFill>
                <a:srgbClr val="292929"/>
              </a:solidFill>
              <a:highlight>
                <a:srgbClr val="FFFFFF"/>
              </a:highlight>
              <a:latin typeface="Georgia"/>
              <a:ea typeface="Georgia"/>
              <a:cs typeface="Georgia"/>
              <a:sym typeface="Georgia"/>
            </a:endParaRPr>
          </a:p>
          <a:p>
            <a:pPr indent="0" lvl="0" marL="0" rtl="0" algn="l">
              <a:spcBef>
                <a:spcPts val="1200"/>
              </a:spcBef>
              <a:spcAft>
                <a:spcPts val="0"/>
              </a:spcAft>
              <a:buNone/>
            </a:pPr>
            <a:r>
              <a:t/>
            </a:r>
            <a:endParaRPr>
              <a:solidFill>
                <a:srgbClr val="292929"/>
              </a:solidFill>
              <a:highlight>
                <a:srgbClr val="FFFFFF"/>
              </a:highlight>
              <a:latin typeface="Georgia"/>
              <a:ea typeface="Georgia"/>
              <a:cs typeface="Georgia"/>
              <a:sym typeface="Georgia"/>
            </a:endParaRPr>
          </a:p>
          <a:p>
            <a:pPr indent="0" lvl="0" marL="0" rtl="0" algn="l">
              <a:spcBef>
                <a:spcPts val="1200"/>
              </a:spcBef>
              <a:spcAft>
                <a:spcPts val="1200"/>
              </a:spcAft>
              <a:buNone/>
            </a:pPr>
            <a:r>
              <a:t/>
            </a:r>
            <a:endParaRPr/>
          </a:p>
        </p:txBody>
      </p:sp>
      <p:pic>
        <p:nvPicPr>
          <p:cNvPr id="318" name="Google Shape;318;p42"/>
          <p:cNvPicPr preferRelativeResize="0"/>
          <p:nvPr/>
        </p:nvPicPr>
        <p:blipFill rotWithShape="1">
          <a:blip r:embed="rId3">
            <a:alphaModFix/>
          </a:blip>
          <a:srcRect b="11494" l="5190" r="6540" t="36471"/>
          <a:stretch/>
        </p:blipFill>
        <p:spPr>
          <a:xfrm>
            <a:off x="1848450" y="2712400"/>
            <a:ext cx="5364500" cy="2240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type="title"/>
          </p:nvPr>
        </p:nvSpPr>
        <p:spPr>
          <a:xfrm>
            <a:off x="326900" y="333250"/>
            <a:ext cx="7505700" cy="58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2300">
                <a:latin typeface="Georgia"/>
                <a:ea typeface="Georgia"/>
                <a:cs typeface="Georgia"/>
                <a:sym typeface="Georgia"/>
              </a:rPr>
              <a:t>Max Pooling</a:t>
            </a:r>
            <a:r>
              <a:rPr b="1" lang="en-GB" sz="2300">
                <a:latin typeface="Georgia"/>
                <a:ea typeface="Georgia"/>
                <a:cs typeface="Georgia"/>
                <a:sym typeface="Georgia"/>
              </a:rPr>
              <a:t> Layers</a:t>
            </a:r>
            <a:endParaRPr b="1" sz="2300">
              <a:latin typeface="Georgia"/>
              <a:ea typeface="Georgia"/>
              <a:cs typeface="Georgia"/>
              <a:sym typeface="Georgia"/>
            </a:endParaRPr>
          </a:p>
        </p:txBody>
      </p:sp>
      <p:sp>
        <p:nvSpPr>
          <p:cNvPr id="324" name="Google Shape;324;p43"/>
          <p:cNvSpPr txBox="1"/>
          <p:nvPr>
            <p:ph idx="1" type="body"/>
          </p:nvPr>
        </p:nvSpPr>
        <p:spPr>
          <a:xfrm>
            <a:off x="221000" y="914050"/>
            <a:ext cx="8840400" cy="41691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GB" sz="1200">
                <a:solidFill>
                  <a:srgbClr val="292929"/>
                </a:solidFill>
                <a:highlight>
                  <a:srgbClr val="FFFFFF"/>
                </a:highlight>
                <a:latin typeface="Maven Pro"/>
                <a:ea typeface="Maven Pro"/>
                <a:cs typeface="Maven Pro"/>
                <a:sym typeface="Maven Pro"/>
              </a:rPr>
              <a:t>Pooling layers basically summarise as whether the feature is present in the feature map created by the convolution layer. They are of two types. </a:t>
            </a:r>
            <a:endParaRPr sz="1200">
              <a:solidFill>
                <a:srgbClr val="292929"/>
              </a:solidFill>
              <a:highlight>
                <a:srgbClr val="FFFFFF"/>
              </a:highlight>
              <a:latin typeface="Maven Pro"/>
              <a:ea typeface="Maven Pro"/>
              <a:cs typeface="Maven Pro"/>
              <a:sym typeface="Maven Pro"/>
            </a:endParaRPr>
          </a:p>
          <a:p>
            <a:pPr indent="0" lvl="0" marL="0" rtl="0" algn="l">
              <a:spcBef>
                <a:spcPts val="1200"/>
              </a:spcBef>
              <a:spcAft>
                <a:spcPts val="0"/>
              </a:spcAft>
              <a:buNone/>
            </a:pPr>
            <a:r>
              <a:rPr lang="en-GB" sz="1200">
                <a:solidFill>
                  <a:srgbClr val="292929"/>
                </a:solidFill>
                <a:highlight>
                  <a:srgbClr val="FFFFFF"/>
                </a:highlight>
                <a:latin typeface="Maven Pro"/>
                <a:ea typeface="Maven Pro"/>
                <a:cs typeface="Maven Pro"/>
                <a:sym typeface="Maven Pro"/>
              </a:rPr>
              <a:t>Average pooling and MaxPooling2D layer. </a:t>
            </a:r>
            <a:endParaRPr sz="1200">
              <a:solidFill>
                <a:srgbClr val="292929"/>
              </a:solidFill>
              <a:highlight>
                <a:srgbClr val="FFFFFF"/>
              </a:highlight>
              <a:latin typeface="Maven Pro"/>
              <a:ea typeface="Maven Pro"/>
              <a:cs typeface="Maven Pro"/>
              <a:sym typeface="Maven Pro"/>
            </a:endParaRPr>
          </a:p>
          <a:p>
            <a:pPr indent="0" lvl="0" marL="0" rtl="0" algn="l">
              <a:spcBef>
                <a:spcPts val="1200"/>
              </a:spcBef>
              <a:spcAft>
                <a:spcPts val="0"/>
              </a:spcAft>
              <a:buNone/>
            </a:pPr>
            <a:r>
              <a:rPr lang="en-GB" sz="1200">
                <a:solidFill>
                  <a:srgbClr val="292929"/>
                </a:solidFill>
                <a:highlight>
                  <a:srgbClr val="FFFFFF"/>
                </a:highlight>
                <a:latin typeface="Maven Pro"/>
                <a:ea typeface="Maven Pro"/>
                <a:cs typeface="Maven Pro"/>
                <a:sym typeface="Maven Pro"/>
              </a:rPr>
              <a:t>They tell us about the presence of a feature or the most dominant feature. The MaxPooling2D works on finding the </a:t>
            </a:r>
            <a:r>
              <a:rPr lang="en-GB" sz="1200">
                <a:solidFill>
                  <a:srgbClr val="292929"/>
                </a:solidFill>
                <a:highlight>
                  <a:srgbClr val="EAD1DC"/>
                </a:highlight>
                <a:latin typeface="Maven Pro"/>
                <a:ea typeface="Maven Pro"/>
                <a:cs typeface="Maven Pro"/>
                <a:sym typeface="Maven Pro"/>
              </a:rPr>
              <a:t>maximum value of every patch of the feature map </a:t>
            </a:r>
            <a:r>
              <a:rPr lang="en-GB" sz="1200">
                <a:solidFill>
                  <a:srgbClr val="292929"/>
                </a:solidFill>
                <a:highlight>
                  <a:srgbClr val="FFFFFF"/>
                </a:highlight>
                <a:latin typeface="Maven Pro"/>
                <a:ea typeface="Maven Pro"/>
                <a:cs typeface="Maven Pro"/>
                <a:sym typeface="Maven Pro"/>
              </a:rPr>
              <a:t>and then the combined result highlights the most dominant feature and presence of a feature. It is better than average pooling for image classification tasks.</a:t>
            </a:r>
            <a:endParaRPr sz="1200">
              <a:solidFill>
                <a:srgbClr val="292929"/>
              </a:solidFill>
              <a:highlight>
                <a:srgbClr val="FFFFFF"/>
              </a:highlight>
              <a:latin typeface="Maven Pro"/>
              <a:ea typeface="Maven Pro"/>
              <a:cs typeface="Maven Pro"/>
              <a:sym typeface="Maven Pro"/>
            </a:endParaRPr>
          </a:p>
          <a:p>
            <a:pPr indent="0" lvl="0" marL="0" rtl="0" algn="l">
              <a:spcBef>
                <a:spcPts val="1200"/>
              </a:spcBef>
              <a:spcAft>
                <a:spcPts val="1200"/>
              </a:spcAft>
              <a:buNone/>
            </a:pPr>
            <a:r>
              <a:t/>
            </a:r>
            <a:endParaRPr/>
          </a:p>
        </p:txBody>
      </p:sp>
      <p:pic>
        <p:nvPicPr>
          <p:cNvPr id="325" name="Google Shape;325;p43"/>
          <p:cNvPicPr preferRelativeResize="0"/>
          <p:nvPr/>
        </p:nvPicPr>
        <p:blipFill>
          <a:blip r:embed="rId3">
            <a:alphaModFix/>
          </a:blip>
          <a:stretch>
            <a:fillRect/>
          </a:stretch>
        </p:blipFill>
        <p:spPr>
          <a:xfrm>
            <a:off x="990575" y="2722425"/>
            <a:ext cx="6925575" cy="1938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4"/>
          <p:cNvSpPr txBox="1"/>
          <p:nvPr>
            <p:ph type="title"/>
          </p:nvPr>
        </p:nvSpPr>
        <p:spPr>
          <a:xfrm>
            <a:off x="316875" y="303125"/>
            <a:ext cx="7505700" cy="61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2400"/>
              <a:t>Dense Layer and Dropout Layer</a:t>
            </a:r>
            <a:endParaRPr b="1" sz="2400"/>
          </a:p>
        </p:txBody>
      </p:sp>
      <p:sp>
        <p:nvSpPr>
          <p:cNvPr id="331" name="Google Shape;331;p44"/>
          <p:cNvSpPr txBox="1"/>
          <p:nvPr>
            <p:ph idx="1" type="body"/>
          </p:nvPr>
        </p:nvSpPr>
        <p:spPr>
          <a:xfrm>
            <a:off x="180825" y="844650"/>
            <a:ext cx="8830500" cy="4128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GB">
                <a:solidFill>
                  <a:srgbClr val="292929"/>
                </a:solidFill>
                <a:highlight>
                  <a:srgbClr val="FFFFFF"/>
                </a:highlight>
                <a:latin typeface="Maven Pro"/>
                <a:ea typeface="Maven Pro"/>
                <a:cs typeface="Maven Pro"/>
                <a:sym typeface="Maven Pro"/>
              </a:rPr>
              <a:t>Dense Layers are strongly connected neural network that means</a:t>
            </a:r>
            <a:r>
              <a:rPr lang="en-GB">
                <a:solidFill>
                  <a:srgbClr val="292929"/>
                </a:solidFill>
                <a:highlight>
                  <a:srgbClr val="EAD1DC"/>
                </a:highlight>
                <a:latin typeface="Maven Pro"/>
                <a:ea typeface="Maven Pro"/>
                <a:cs typeface="Maven Pro"/>
                <a:sym typeface="Maven Pro"/>
              </a:rPr>
              <a:t> all neurons are connected to others neurons </a:t>
            </a:r>
            <a:r>
              <a:rPr lang="en-GB">
                <a:solidFill>
                  <a:srgbClr val="292929"/>
                </a:solidFill>
                <a:highlight>
                  <a:srgbClr val="FFFFFF"/>
                </a:highlight>
                <a:latin typeface="Maven Pro"/>
                <a:ea typeface="Maven Pro"/>
                <a:cs typeface="Maven Pro"/>
                <a:sym typeface="Maven Pro"/>
              </a:rPr>
              <a:t>in next layer. It helps us to learn features from the previous neurons and so on. The bias value (for optimisation) is added to the dot product of input and kernel values.</a:t>
            </a:r>
            <a:endParaRPr>
              <a:solidFill>
                <a:srgbClr val="292929"/>
              </a:solidFill>
              <a:highlight>
                <a:srgbClr val="FFFFFF"/>
              </a:highlight>
              <a:latin typeface="Maven Pro"/>
              <a:ea typeface="Maven Pro"/>
              <a:cs typeface="Maven Pro"/>
              <a:sym typeface="Maven Pro"/>
            </a:endParaRPr>
          </a:p>
          <a:p>
            <a:pPr indent="0" lvl="0" marL="0" rtl="0" algn="l">
              <a:spcBef>
                <a:spcPts val="1200"/>
              </a:spcBef>
              <a:spcAft>
                <a:spcPts val="0"/>
              </a:spcAft>
              <a:buNone/>
            </a:pPr>
            <a:r>
              <a:rPr lang="en-GB">
                <a:solidFill>
                  <a:srgbClr val="292929"/>
                </a:solidFill>
                <a:highlight>
                  <a:srgbClr val="FFFFFF"/>
                </a:highlight>
                <a:latin typeface="Maven Pro"/>
                <a:ea typeface="Maven Pro"/>
                <a:cs typeface="Maven Pro"/>
                <a:sym typeface="Maven Pro"/>
              </a:rPr>
              <a:t>All these might cause a case of overfitting (high variance) thus we now require the use of</a:t>
            </a:r>
            <a:r>
              <a:rPr lang="en-GB">
                <a:solidFill>
                  <a:srgbClr val="292929"/>
                </a:solidFill>
                <a:highlight>
                  <a:srgbClr val="EAD1DC"/>
                </a:highlight>
                <a:latin typeface="Maven Pro"/>
                <a:ea typeface="Maven Pro"/>
                <a:cs typeface="Maven Pro"/>
                <a:sym typeface="Maven Pro"/>
              </a:rPr>
              <a:t> dropout layers</a:t>
            </a:r>
            <a:r>
              <a:rPr lang="en-GB">
                <a:solidFill>
                  <a:srgbClr val="292929"/>
                </a:solidFill>
                <a:highlight>
                  <a:srgbClr val="FFFFFF"/>
                </a:highlight>
                <a:latin typeface="Maven Pro"/>
                <a:ea typeface="Maven Pro"/>
                <a:cs typeface="Maven Pro"/>
                <a:sym typeface="Maven Pro"/>
              </a:rPr>
              <a:t>. They are used to drop the hidden layer or the network layer which is not required in the dataset and causing problem of overfitting. </a:t>
            </a:r>
            <a:endParaRPr>
              <a:solidFill>
                <a:srgbClr val="292929"/>
              </a:solidFill>
              <a:highlight>
                <a:srgbClr val="FFFFFF"/>
              </a:highlight>
              <a:latin typeface="Maven Pro"/>
              <a:ea typeface="Maven Pro"/>
              <a:cs typeface="Maven Pro"/>
              <a:sym typeface="Maven Pro"/>
            </a:endParaRPr>
          </a:p>
          <a:p>
            <a:pPr indent="0" lvl="0" marL="0" rtl="0" algn="l">
              <a:spcBef>
                <a:spcPts val="1200"/>
              </a:spcBef>
              <a:spcAft>
                <a:spcPts val="1200"/>
              </a:spcAft>
              <a:buNone/>
            </a:pPr>
            <a:r>
              <a:t/>
            </a:r>
            <a:endParaRPr/>
          </a:p>
        </p:txBody>
      </p:sp>
      <p:pic>
        <p:nvPicPr>
          <p:cNvPr id="332" name="Google Shape;332;p44"/>
          <p:cNvPicPr preferRelativeResize="0"/>
          <p:nvPr/>
        </p:nvPicPr>
        <p:blipFill>
          <a:blip r:embed="rId3">
            <a:alphaModFix/>
          </a:blip>
          <a:stretch>
            <a:fillRect/>
          </a:stretch>
        </p:blipFill>
        <p:spPr>
          <a:xfrm>
            <a:off x="4922500" y="2521525"/>
            <a:ext cx="3988226" cy="2260326"/>
          </a:xfrm>
          <a:prstGeom prst="rect">
            <a:avLst/>
          </a:prstGeom>
          <a:noFill/>
          <a:ln>
            <a:noFill/>
          </a:ln>
        </p:spPr>
      </p:pic>
      <p:pic>
        <p:nvPicPr>
          <p:cNvPr id="333" name="Google Shape;333;p44"/>
          <p:cNvPicPr preferRelativeResize="0"/>
          <p:nvPr/>
        </p:nvPicPr>
        <p:blipFill>
          <a:blip r:embed="rId4">
            <a:alphaModFix/>
          </a:blip>
          <a:stretch>
            <a:fillRect/>
          </a:stretch>
        </p:blipFill>
        <p:spPr>
          <a:xfrm>
            <a:off x="240926" y="2571750"/>
            <a:ext cx="4200475" cy="2260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5"/>
          <p:cNvSpPr txBox="1"/>
          <p:nvPr>
            <p:ph type="title"/>
          </p:nvPr>
        </p:nvSpPr>
        <p:spPr>
          <a:xfrm>
            <a:off x="557975" y="262925"/>
            <a:ext cx="7505700" cy="57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500">
                <a:solidFill>
                  <a:srgbClr val="5B0F00"/>
                </a:solidFill>
                <a:latin typeface="Georgia"/>
                <a:ea typeface="Georgia"/>
                <a:cs typeface="Georgia"/>
                <a:sym typeface="Georgia"/>
              </a:rPr>
              <a:t>Snapshots of the Working of Modules</a:t>
            </a:r>
            <a:endParaRPr b="1" sz="2500">
              <a:solidFill>
                <a:srgbClr val="5B0F00"/>
              </a:solidFill>
              <a:latin typeface="Georgia"/>
              <a:ea typeface="Georgia"/>
              <a:cs typeface="Georgia"/>
              <a:sym typeface="Georgia"/>
            </a:endParaRPr>
          </a:p>
        </p:txBody>
      </p:sp>
      <p:sp>
        <p:nvSpPr>
          <p:cNvPr id="339" name="Google Shape;339;p45"/>
          <p:cNvSpPr txBox="1"/>
          <p:nvPr>
            <p:ph idx="1" type="body"/>
          </p:nvPr>
        </p:nvSpPr>
        <p:spPr>
          <a:xfrm>
            <a:off x="160725" y="833825"/>
            <a:ext cx="8784300" cy="403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900">
                <a:latin typeface="Maven Pro"/>
                <a:ea typeface="Maven Pro"/>
                <a:cs typeface="Maven Pro"/>
                <a:sym typeface="Maven Pro"/>
              </a:rPr>
              <a:t>Dataset </a:t>
            </a:r>
            <a:r>
              <a:rPr lang="en-GB" sz="900">
                <a:latin typeface="Maven Pro"/>
                <a:ea typeface="Maven Pro"/>
                <a:cs typeface="Maven Pro"/>
                <a:sym typeface="Maven Pro"/>
              </a:rPr>
              <a:t>containing</a:t>
            </a:r>
            <a:r>
              <a:rPr lang="en-GB" sz="900">
                <a:latin typeface="Maven Pro"/>
                <a:ea typeface="Maven Pro"/>
                <a:cs typeface="Maven Pro"/>
                <a:sym typeface="Maven Pro"/>
              </a:rPr>
              <a:t> images are preprocessed and</a:t>
            </a:r>
            <a:r>
              <a:rPr lang="en-GB" sz="100">
                <a:latin typeface="Maven Pro"/>
                <a:ea typeface="Maven Pro"/>
                <a:cs typeface="Maven Pro"/>
                <a:sym typeface="Maven Pro"/>
              </a:rPr>
              <a:t>    </a:t>
            </a:r>
            <a:r>
              <a:rPr lang="en-GB" sz="900">
                <a:latin typeface="Maven Pro"/>
                <a:ea typeface="Maven Pro"/>
                <a:cs typeface="Maven Pro"/>
                <a:sym typeface="Maven Pro"/>
              </a:rPr>
              <a:t>created in form of arrays</a:t>
            </a:r>
            <a:endParaRPr sz="900">
              <a:latin typeface="Maven Pro"/>
              <a:ea typeface="Maven Pro"/>
              <a:cs typeface="Maven Pro"/>
              <a:sym typeface="Maven Pro"/>
            </a:endParaRPr>
          </a:p>
          <a:p>
            <a:pPr indent="0" lvl="0" marL="0" rtl="0" algn="l">
              <a:spcBef>
                <a:spcPts val="1200"/>
              </a:spcBef>
              <a:spcAft>
                <a:spcPts val="1200"/>
              </a:spcAft>
              <a:buNone/>
            </a:pPr>
            <a:r>
              <a:t/>
            </a:r>
            <a:endParaRPr/>
          </a:p>
        </p:txBody>
      </p:sp>
      <p:pic>
        <p:nvPicPr>
          <p:cNvPr id="340" name="Google Shape;340;p45"/>
          <p:cNvPicPr preferRelativeResize="0"/>
          <p:nvPr/>
        </p:nvPicPr>
        <p:blipFill>
          <a:blip r:embed="rId3">
            <a:alphaModFix/>
          </a:blip>
          <a:stretch>
            <a:fillRect/>
          </a:stretch>
        </p:blipFill>
        <p:spPr>
          <a:xfrm>
            <a:off x="341550" y="1215575"/>
            <a:ext cx="3516076" cy="2559775"/>
          </a:xfrm>
          <a:prstGeom prst="rect">
            <a:avLst/>
          </a:prstGeom>
          <a:noFill/>
          <a:ln>
            <a:noFill/>
          </a:ln>
        </p:spPr>
      </p:pic>
      <p:pic>
        <p:nvPicPr>
          <p:cNvPr id="341" name="Google Shape;341;p45"/>
          <p:cNvPicPr preferRelativeResize="0"/>
          <p:nvPr/>
        </p:nvPicPr>
        <p:blipFill>
          <a:blip r:embed="rId4">
            <a:alphaModFix/>
          </a:blip>
          <a:stretch>
            <a:fillRect/>
          </a:stretch>
        </p:blipFill>
        <p:spPr>
          <a:xfrm>
            <a:off x="4235150" y="1165350"/>
            <a:ext cx="3999600" cy="2559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6"/>
          <p:cNvSpPr txBox="1"/>
          <p:nvPr>
            <p:ph type="title"/>
          </p:nvPr>
        </p:nvSpPr>
        <p:spPr>
          <a:xfrm>
            <a:off x="261200" y="251150"/>
            <a:ext cx="8659500" cy="77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2400">
                <a:latin typeface="Georgia"/>
                <a:ea typeface="Georgia"/>
                <a:cs typeface="Georgia"/>
                <a:sym typeface="Georgia"/>
              </a:rPr>
              <a:t>Graphical representation of the training and Validation Set</a:t>
            </a:r>
            <a:endParaRPr sz="2400">
              <a:latin typeface="Georgia"/>
              <a:ea typeface="Georgia"/>
              <a:cs typeface="Georgia"/>
              <a:sym typeface="Georgia"/>
            </a:endParaRPr>
          </a:p>
        </p:txBody>
      </p:sp>
      <p:sp>
        <p:nvSpPr>
          <p:cNvPr id="347" name="Google Shape;347;p46"/>
          <p:cNvSpPr txBox="1"/>
          <p:nvPr>
            <p:ph idx="1" type="body"/>
          </p:nvPr>
        </p:nvSpPr>
        <p:spPr>
          <a:xfrm>
            <a:off x="161850" y="763475"/>
            <a:ext cx="8820300" cy="410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 </a:t>
            </a:r>
            <a:endParaRPr/>
          </a:p>
        </p:txBody>
      </p:sp>
      <p:pic>
        <p:nvPicPr>
          <p:cNvPr id="348" name="Google Shape;348;p46"/>
          <p:cNvPicPr preferRelativeResize="0"/>
          <p:nvPr/>
        </p:nvPicPr>
        <p:blipFill>
          <a:blip r:embed="rId3">
            <a:alphaModFix/>
          </a:blip>
          <a:stretch>
            <a:fillRect/>
          </a:stretch>
        </p:blipFill>
        <p:spPr>
          <a:xfrm>
            <a:off x="562550" y="738375"/>
            <a:ext cx="5233925" cy="4159000"/>
          </a:xfrm>
          <a:prstGeom prst="rect">
            <a:avLst/>
          </a:prstGeom>
          <a:noFill/>
          <a:ln>
            <a:noFill/>
          </a:ln>
        </p:spPr>
      </p:pic>
      <p:sp>
        <p:nvSpPr>
          <p:cNvPr id="349" name="Google Shape;349;p46"/>
          <p:cNvSpPr txBox="1"/>
          <p:nvPr/>
        </p:nvSpPr>
        <p:spPr>
          <a:xfrm>
            <a:off x="4681400" y="964400"/>
            <a:ext cx="4098600" cy="3193200"/>
          </a:xfrm>
          <a:prstGeom prst="rect">
            <a:avLst/>
          </a:prstGeom>
          <a:noFill/>
          <a:ln>
            <a:noFill/>
          </a:ln>
        </p:spPr>
        <p:txBody>
          <a:bodyPr anchorCtr="0" anchor="t" bIns="91425" lIns="91425" spcFirstLastPara="1" rIns="91425" wrap="square" tIns="91425">
            <a:spAutoFit/>
          </a:bodyPr>
          <a:lstStyle/>
          <a:p>
            <a:pPr indent="0" lvl="0" marL="0" rtl="0" algn="l">
              <a:lnSpc>
                <a:spcPct val="218181"/>
              </a:lnSpc>
              <a:spcBef>
                <a:spcPts val="2400"/>
              </a:spcBef>
              <a:spcAft>
                <a:spcPts val="0"/>
              </a:spcAft>
              <a:buNone/>
            </a:pPr>
            <a:r>
              <a:rPr lang="en-GB" sz="1200">
                <a:solidFill>
                  <a:srgbClr val="292929"/>
                </a:solidFill>
                <a:highlight>
                  <a:srgbClr val="FFFFFF"/>
                </a:highlight>
                <a:latin typeface="Maven Pro"/>
                <a:ea typeface="Maven Pro"/>
                <a:cs typeface="Maven Pro"/>
                <a:sym typeface="Maven Pro"/>
              </a:rPr>
              <a:t>We will use Adam as an optimizer with a learning rate of 0.0001. After training for 50 epochs, we get the </a:t>
            </a:r>
            <a:r>
              <a:rPr lang="en-GB" sz="1200">
                <a:solidFill>
                  <a:srgbClr val="292929"/>
                </a:solidFill>
                <a:highlight>
                  <a:srgbClr val="EAD1DC"/>
                </a:highlight>
                <a:latin typeface="Maven Pro"/>
                <a:ea typeface="Maven Pro"/>
                <a:cs typeface="Maven Pro"/>
                <a:sym typeface="Maven Pro"/>
              </a:rPr>
              <a:t>training accuracy of 96.83</a:t>
            </a:r>
            <a:r>
              <a:rPr lang="en-GB" sz="1200">
                <a:solidFill>
                  <a:srgbClr val="292929"/>
                </a:solidFill>
                <a:highlight>
                  <a:srgbClr val="FFFFFF"/>
                </a:highlight>
                <a:latin typeface="Maven Pro"/>
                <a:ea typeface="Maven Pro"/>
                <a:cs typeface="Maven Pro"/>
                <a:sym typeface="Maven Pro"/>
              </a:rPr>
              <a:t> and </a:t>
            </a:r>
            <a:r>
              <a:rPr lang="en-GB" sz="1200">
                <a:solidFill>
                  <a:srgbClr val="292929"/>
                </a:solidFill>
                <a:highlight>
                  <a:srgbClr val="EAD1DC"/>
                </a:highlight>
                <a:latin typeface="Maven Pro"/>
                <a:ea typeface="Maven Pro"/>
                <a:cs typeface="Maven Pro"/>
                <a:sym typeface="Maven Pro"/>
              </a:rPr>
              <a:t>validation accuracy of 94.98. </a:t>
            </a:r>
            <a:r>
              <a:rPr lang="en-GB" sz="1200">
                <a:solidFill>
                  <a:srgbClr val="292929"/>
                </a:solidFill>
                <a:highlight>
                  <a:srgbClr val="FFFFFF"/>
                </a:highlight>
                <a:latin typeface="Maven Pro"/>
                <a:ea typeface="Maven Pro"/>
                <a:cs typeface="Maven Pro"/>
                <a:sym typeface="Maven Pro"/>
              </a:rPr>
              <a:t>The training and validation loss is 0.09 and 0.13 respectively.</a:t>
            </a:r>
            <a:endParaRPr sz="1200">
              <a:solidFill>
                <a:srgbClr val="292929"/>
              </a:solidFill>
              <a:highlight>
                <a:srgbClr val="FFFFFF"/>
              </a:highlight>
              <a:latin typeface="Maven Pro"/>
              <a:ea typeface="Maven Pro"/>
              <a:cs typeface="Maven Pro"/>
              <a:sym typeface="Maven Pro"/>
            </a:endParaRPr>
          </a:p>
          <a:p>
            <a:pPr indent="0" lvl="0" marL="0" rtl="0" algn="l">
              <a:lnSpc>
                <a:spcPct val="218181"/>
              </a:lnSpc>
              <a:spcBef>
                <a:spcPts val="2400"/>
              </a:spcBef>
              <a:spcAft>
                <a:spcPts val="0"/>
              </a:spcAft>
              <a:buNone/>
            </a:pPr>
            <a:r>
              <a:rPr lang="en-GB">
                <a:solidFill>
                  <a:srgbClr val="292929"/>
                </a:solidFill>
                <a:highlight>
                  <a:srgbClr val="FFFFFF"/>
                </a:highlight>
                <a:latin typeface="Times New Roman"/>
                <a:ea typeface="Times New Roman"/>
                <a:cs typeface="Times New Roman"/>
                <a:sym typeface="Times New Roman"/>
              </a:rPr>
              <a:t> </a:t>
            </a:r>
            <a:endParaRPr>
              <a:solidFill>
                <a:srgbClr val="29292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7"/>
          <p:cNvSpPr txBox="1"/>
          <p:nvPr>
            <p:ph type="title"/>
          </p:nvPr>
        </p:nvSpPr>
        <p:spPr>
          <a:xfrm>
            <a:off x="192000" y="212700"/>
            <a:ext cx="8760000" cy="631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GB">
                <a:solidFill>
                  <a:srgbClr val="5B0F00"/>
                </a:solidFill>
                <a:latin typeface="Georgia"/>
                <a:ea typeface="Georgia"/>
                <a:cs typeface="Georgia"/>
                <a:sym typeface="Georgia"/>
              </a:rPr>
              <a:t>Testing of the Module</a:t>
            </a:r>
            <a:endParaRPr b="1">
              <a:solidFill>
                <a:srgbClr val="5B0F00"/>
              </a:solidFill>
              <a:latin typeface="Georgia"/>
              <a:ea typeface="Georgia"/>
              <a:cs typeface="Georgia"/>
              <a:sym typeface="Georgia"/>
            </a:endParaRPr>
          </a:p>
        </p:txBody>
      </p:sp>
      <p:sp>
        <p:nvSpPr>
          <p:cNvPr id="355" name="Google Shape;355;p47"/>
          <p:cNvSpPr txBox="1"/>
          <p:nvPr>
            <p:ph idx="1" type="body"/>
          </p:nvPr>
        </p:nvSpPr>
        <p:spPr>
          <a:xfrm>
            <a:off x="192000" y="753450"/>
            <a:ext cx="8809200" cy="417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For testing on any random image we </a:t>
            </a:r>
            <a:r>
              <a:rPr lang="en-GB"/>
              <a:t>use</a:t>
            </a:r>
            <a:r>
              <a:rPr lang="en-GB"/>
              <a:t> </a:t>
            </a:r>
            <a:r>
              <a:rPr lang="en-GB"/>
              <a:t>the</a:t>
            </a:r>
            <a:r>
              <a:rPr lang="en-GB"/>
              <a:t> code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On testing it on any other random image we get output  </a:t>
            </a:r>
            <a:endParaRPr/>
          </a:p>
          <a:p>
            <a:pPr indent="0" lvl="0" marL="0" rtl="0" algn="l">
              <a:spcBef>
                <a:spcPts val="1200"/>
              </a:spcBef>
              <a:spcAft>
                <a:spcPts val="0"/>
              </a:spcAft>
              <a:buNone/>
            </a:pPr>
            <a:r>
              <a:rPr lang="en-GB"/>
              <a:t>The output as </a:t>
            </a:r>
            <a:r>
              <a:rPr lang="en-GB"/>
              <a:t>follows</a:t>
            </a:r>
            <a:r>
              <a:rPr lang="en-GB"/>
              <a:t>:</a:t>
            </a:r>
            <a:endParaRPr/>
          </a:p>
          <a:p>
            <a:pPr indent="0" lvl="0" marL="0" rtl="0" algn="l">
              <a:spcBef>
                <a:spcPts val="1200"/>
              </a:spcBef>
              <a:spcAft>
                <a:spcPts val="0"/>
              </a:spcAft>
              <a:buNone/>
            </a:pPr>
            <a:r>
              <a:rPr lang="en-GB"/>
              <a:t>In this picture the output is true but accuracy is </a:t>
            </a:r>
            <a:r>
              <a:rPr lang="en-GB">
                <a:highlight>
                  <a:srgbClr val="00FF00"/>
                </a:highlight>
              </a:rPr>
              <a:t>0.756517</a:t>
            </a:r>
            <a:endParaRPr>
              <a:highlight>
                <a:srgbClr val="00FF00"/>
              </a:highlight>
            </a:endParaRPr>
          </a:p>
          <a:p>
            <a:pPr indent="0" lvl="0" marL="0" rtl="0" algn="l">
              <a:spcBef>
                <a:spcPts val="1200"/>
              </a:spcBef>
              <a:spcAft>
                <a:spcPts val="0"/>
              </a:spcAft>
              <a:buNone/>
            </a:pPr>
            <a:r>
              <a:rPr lang="en-GB"/>
              <a:t>This</a:t>
            </a:r>
            <a:r>
              <a:rPr lang="en-GB"/>
              <a:t> machine is not sure so we need analysis of</a:t>
            </a:r>
            <a:endParaRPr/>
          </a:p>
          <a:p>
            <a:pPr indent="0" lvl="0" marL="0" rtl="0" algn="l">
              <a:spcBef>
                <a:spcPts val="1200"/>
              </a:spcBef>
              <a:spcAft>
                <a:spcPts val="1200"/>
              </a:spcAft>
              <a:buNone/>
            </a:pPr>
            <a:r>
              <a:rPr lang="en-GB"/>
              <a:t>more complex </a:t>
            </a:r>
            <a:r>
              <a:rPr lang="en-GB"/>
              <a:t>features.</a:t>
            </a:r>
            <a:r>
              <a:rPr lang="en-GB"/>
              <a:t>  </a:t>
            </a:r>
            <a:endParaRPr/>
          </a:p>
        </p:txBody>
      </p:sp>
      <p:pic>
        <p:nvPicPr>
          <p:cNvPr id="356" name="Google Shape;356;p47"/>
          <p:cNvPicPr preferRelativeResize="0"/>
          <p:nvPr/>
        </p:nvPicPr>
        <p:blipFill>
          <a:blip r:embed="rId3">
            <a:alphaModFix/>
          </a:blip>
          <a:stretch>
            <a:fillRect/>
          </a:stretch>
        </p:blipFill>
        <p:spPr>
          <a:xfrm>
            <a:off x="191997" y="1065613"/>
            <a:ext cx="3926825" cy="2047875"/>
          </a:xfrm>
          <a:prstGeom prst="rect">
            <a:avLst/>
          </a:prstGeom>
          <a:noFill/>
          <a:ln>
            <a:noFill/>
          </a:ln>
        </p:spPr>
      </p:pic>
      <p:pic>
        <p:nvPicPr>
          <p:cNvPr id="357" name="Google Shape;357;p47"/>
          <p:cNvPicPr preferRelativeResize="0"/>
          <p:nvPr/>
        </p:nvPicPr>
        <p:blipFill>
          <a:blip r:embed="rId4">
            <a:alphaModFix/>
          </a:blip>
          <a:stretch>
            <a:fillRect/>
          </a:stretch>
        </p:blipFill>
        <p:spPr>
          <a:xfrm>
            <a:off x="4370550" y="753450"/>
            <a:ext cx="2209500" cy="1600200"/>
          </a:xfrm>
          <a:prstGeom prst="rect">
            <a:avLst/>
          </a:prstGeom>
          <a:noFill/>
          <a:ln>
            <a:noFill/>
          </a:ln>
        </p:spPr>
      </p:pic>
      <p:sp>
        <p:nvSpPr>
          <p:cNvPr id="358" name="Google Shape;358;p47"/>
          <p:cNvSpPr txBox="1"/>
          <p:nvPr/>
        </p:nvSpPr>
        <p:spPr>
          <a:xfrm>
            <a:off x="4399950" y="2270375"/>
            <a:ext cx="435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True 0.876                             false</a:t>
            </a:r>
            <a:endParaRPr>
              <a:latin typeface="Calibri"/>
              <a:ea typeface="Calibri"/>
              <a:cs typeface="Calibri"/>
              <a:sym typeface="Calibri"/>
            </a:endParaRPr>
          </a:p>
        </p:txBody>
      </p:sp>
      <p:pic>
        <p:nvPicPr>
          <p:cNvPr id="359" name="Google Shape;359;p47"/>
          <p:cNvPicPr preferRelativeResize="0"/>
          <p:nvPr/>
        </p:nvPicPr>
        <p:blipFill>
          <a:blip r:embed="rId5">
            <a:alphaModFix/>
          </a:blip>
          <a:stretch>
            <a:fillRect/>
          </a:stretch>
        </p:blipFill>
        <p:spPr>
          <a:xfrm>
            <a:off x="6678050" y="615700"/>
            <a:ext cx="2071900" cy="1737950"/>
          </a:xfrm>
          <a:prstGeom prst="rect">
            <a:avLst/>
          </a:prstGeom>
          <a:noFill/>
          <a:ln>
            <a:noFill/>
          </a:ln>
        </p:spPr>
      </p:pic>
      <p:pic>
        <p:nvPicPr>
          <p:cNvPr id="360" name="Google Shape;360;p47"/>
          <p:cNvPicPr preferRelativeResize="0"/>
          <p:nvPr/>
        </p:nvPicPr>
        <p:blipFill>
          <a:blip r:embed="rId6">
            <a:alphaModFix/>
          </a:blip>
          <a:stretch>
            <a:fillRect/>
          </a:stretch>
        </p:blipFill>
        <p:spPr>
          <a:xfrm>
            <a:off x="4370550" y="2715970"/>
            <a:ext cx="3212351" cy="2136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8"/>
          <p:cNvSpPr txBox="1"/>
          <p:nvPr>
            <p:ph type="title"/>
          </p:nvPr>
        </p:nvSpPr>
        <p:spPr>
          <a:xfrm>
            <a:off x="819150" y="132325"/>
            <a:ext cx="7505700" cy="62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Inception V3 Model</a:t>
            </a:r>
            <a:endParaRPr/>
          </a:p>
        </p:txBody>
      </p:sp>
      <p:sp>
        <p:nvSpPr>
          <p:cNvPr id="366" name="Google Shape;366;p48"/>
          <p:cNvSpPr txBox="1"/>
          <p:nvPr>
            <p:ph idx="1" type="body"/>
          </p:nvPr>
        </p:nvSpPr>
        <p:spPr>
          <a:xfrm>
            <a:off x="819150" y="673075"/>
            <a:ext cx="7505700" cy="355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As we see that the accuracy of the previous model was </a:t>
            </a:r>
            <a:r>
              <a:rPr lang="en-GB"/>
              <a:t>around 75% thus to increase the image accuracy we decided to include the Inception V3 Model. This model is widely used as it is attains 78.1% accuracy on ImageNet dataset. As we have incorporated the dataset from image net thus this model suit us.</a:t>
            </a:r>
            <a:r>
              <a:rPr lang="en-GB"/>
              <a:t> </a:t>
            </a:r>
            <a:endParaRPr/>
          </a:p>
          <a:p>
            <a:pPr indent="0" lvl="0" marL="0" rtl="0" algn="l">
              <a:lnSpc>
                <a:spcPct val="100000"/>
              </a:lnSpc>
              <a:spcBef>
                <a:spcPts val="1200"/>
              </a:spcBef>
              <a:spcAft>
                <a:spcPts val="0"/>
              </a:spcAft>
              <a:buNone/>
            </a:pPr>
            <a:r>
              <a:rPr lang="en-GB"/>
              <a:t>WORKING : get the </a:t>
            </a:r>
            <a:r>
              <a:rPr lang="en-GB"/>
              <a:t>dataset</a:t>
            </a:r>
            <a:r>
              <a:rPr lang="en-GB"/>
              <a:t> of training and validation</a:t>
            </a:r>
            <a:endParaRPr/>
          </a:p>
          <a:p>
            <a:pPr indent="0" lvl="0" marL="0" rtl="0" algn="l">
              <a:lnSpc>
                <a:spcPct val="100000"/>
              </a:lnSpc>
              <a:spcBef>
                <a:spcPts val="1200"/>
              </a:spcBef>
              <a:spcAft>
                <a:spcPts val="0"/>
              </a:spcAft>
              <a:buNone/>
            </a:pPr>
            <a:r>
              <a:rPr lang="en-GB"/>
              <a:t>Import the InceptionV3 model and all the layers (AveragePooling2D, Input, Dropout) </a:t>
            </a:r>
            <a:endParaRPr/>
          </a:p>
          <a:p>
            <a:pPr indent="0" lvl="0" marL="0" rtl="0" algn="l">
              <a:lnSpc>
                <a:spcPct val="100000"/>
              </a:lnSpc>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67" name="Google Shape;367;p48"/>
          <p:cNvPicPr preferRelativeResize="0"/>
          <p:nvPr/>
        </p:nvPicPr>
        <p:blipFill rotWithShape="1">
          <a:blip r:embed="rId3">
            <a:alphaModFix/>
          </a:blip>
          <a:srcRect b="0" l="4177" r="0" t="0"/>
          <a:stretch/>
        </p:blipFill>
        <p:spPr>
          <a:xfrm>
            <a:off x="231050" y="2327050"/>
            <a:ext cx="8722075" cy="2816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9"/>
          <p:cNvSpPr txBox="1"/>
          <p:nvPr>
            <p:ph idx="1" type="body"/>
          </p:nvPr>
        </p:nvSpPr>
        <p:spPr>
          <a:xfrm>
            <a:off x="5844225" y="200250"/>
            <a:ext cx="3116700" cy="472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Shape - size of image matrices and rgb layer</a:t>
            </a:r>
            <a:endParaRPr/>
          </a:p>
          <a:p>
            <a:pPr indent="0" lvl="0" marL="0" rtl="0" algn="l">
              <a:spcBef>
                <a:spcPts val="1200"/>
              </a:spcBef>
              <a:spcAft>
                <a:spcPts val="0"/>
              </a:spcAft>
              <a:buNone/>
            </a:pPr>
            <a:r>
              <a:rPr lang="en-GB"/>
              <a:t>Weights </a:t>
            </a:r>
            <a:endParaRPr/>
          </a:p>
          <a:p>
            <a:pPr indent="0" lvl="0" marL="0" rtl="0" algn="l">
              <a:spcBef>
                <a:spcPts val="1200"/>
              </a:spcBef>
              <a:spcAft>
                <a:spcPts val="0"/>
              </a:spcAft>
              <a:buNone/>
            </a:pPr>
            <a:r>
              <a:rPr lang="en-GB"/>
              <a:t>Include_top</a:t>
            </a:r>
            <a:endParaRPr/>
          </a:p>
          <a:p>
            <a:pPr indent="0" lvl="0" marL="0" rtl="0" algn="l">
              <a:spcBef>
                <a:spcPts val="1200"/>
              </a:spcBef>
              <a:spcAft>
                <a:spcPts val="0"/>
              </a:spcAft>
              <a:buNone/>
            </a:pPr>
            <a:r>
              <a:rPr lang="en-GB"/>
              <a:t>Relu Activation </a:t>
            </a:r>
            <a:endParaRPr/>
          </a:p>
          <a:p>
            <a:pPr indent="0" lvl="0" marL="0" rtl="0" algn="l">
              <a:spcBef>
                <a:spcPts val="1200"/>
              </a:spcBef>
              <a:spcAft>
                <a:spcPts val="0"/>
              </a:spcAft>
              <a:buNone/>
            </a:pPr>
            <a:r>
              <a:rPr lang="en-GB"/>
              <a:t>Softmax Activation</a:t>
            </a:r>
            <a:endParaRPr/>
          </a:p>
          <a:p>
            <a:pPr indent="0" lvl="0" marL="0" rtl="0" algn="l">
              <a:spcBef>
                <a:spcPts val="1200"/>
              </a:spcBef>
              <a:spcAft>
                <a:spcPts val="0"/>
              </a:spcAft>
              <a:buNone/>
            </a:pPr>
            <a:r>
              <a:rPr lang="en-GB"/>
              <a:t>RmsProp Optimizer </a:t>
            </a:r>
            <a:endParaRPr/>
          </a:p>
          <a:p>
            <a:pPr indent="0" lvl="0" marL="0" rtl="0" algn="l">
              <a:spcBef>
                <a:spcPts val="1200"/>
              </a:spcBef>
              <a:spcAft>
                <a:spcPts val="0"/>
              </a:spcAft>
              <a:buNone/>
            </a:pPr>
            <a:r>
              <a:rPr lang="en-GB"/>
              <a:t>Categorical_Crossentropy Loss</a:t>
            </a:r>
            <a:endParaRPr/>
          </a:p>
          <a:p>
            <a:pPr indent="0" lvl="0" marL="0" rtl="0" algn="l">
              <a:spcBef>
                <a:spcPts val="1200"/>
              </a:spcBef>
              <a:spcAft>
                <a:spcPts val="1200"/>
              </a:spcAft>
              <a:buNone/>
            </a:pPr>
            <a:r>
              <a:rPr lang="en-GB"/>
              <a:t>Metrics</a:t>
            </a:r>
            <a:endParaRPr/>
          </a:p>
        </p:txBody>
      </p:sp>
      <p:pic>
        <p:nvPicPr>
          <p:cNvPr id="373" name="Google Shape;373;p49"/>
          <p:cNvPicPr preferRelativeResize="0"/>
          <p:nvPr/>
        </p:nvPicPr>
        <p:blipFill>
          <a:blip r:embed="rId3">
            <a:alphaModFix/>
          </a:blip>
          <a:stretch>
            <a:fillRect/>
          </a:stretch>
        </p:blipFill>
        <p:spPr>
          <a:xfrm>
            <a:off x="0" y="0"/>
            <a:ext cx="5844225" cy="51434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idx="1" type="body"/>
          </p:nvPr>
        </p:nvSpPr>
        <p:spPr>
          <a:xfrm>
            <a:off x="297450" y="3433125"/>
            <a:ext cx="8027400" cy="1469400"/>
          </a:xfrm>
          <a:prstGeom prst="rect">
            <a:avLst/>
          </a:prstGeom>
        </p:spPr>
        <p:txBody>
          <a:bodyPr anchorCtr="0" anchor="t" bIns="91425" lIns="91425" spcFirstLastPara="1" rIns="91425" wrap="square" tIns="91425">
            <a:normAutofit fontScale="47500" lnSpcReduction="10000"/>
          </a:bodyPr>
          <a:lstStyle/>
          <a:p>
            <a:pPr indent="0" lvl="0" marL="0" rtl="0" algn="just">
              <a:lnSpc>
                <a:spcPct val="142857"/>
              </a:lnSpc>
              <a:spcBef>
                <a:spcPts val="0"/>
              </a:spcBef>
              <a:spcAft>
                <a:spcPts val="0"/>
              </a:spcAft>
              <a:buNone/>
            </a:pPr>
            <a:r>
              <a:rPr lang="en-GB" sz="3276">
                <a:solidFill>
                  <a:srgbClr val="24292E"/>
                </a:solidFill>
                <a:highlight>
                  <a:srgbClr val="FFFFFF"/>
                </a:highlight>
              </a:rPr>
              <a:t>A callback is a powerful tool to customize the behavior of a Keras model during training, evaluation, or inference.</a:t>
            </a:r>
            <a:endParaRPr sz="3276">
              <a:solidFill>
                <a:srgbClr val="24292E"/>
              </a:solidFill>
              <a:highlight>
                <a:srgbClr val="FFFFFF"/>
              </a:highlight>
            </a:endParaRPr>
          </a:p>
          <a:p>
            <a:pPr indent="0" lvl="0" marL="0" rtl="0" algn="just">
              <a:lnSpc>
                <a:spcPct val="142857"/>
              </a:lnSpc>
              <a:spcBef>
                <a:spcPts val="0"/>
              </a:spcBef>
              <a:spcAft>
                <a:spcPts val="0"/>
              </a:spcAft>
              <a:buNone/>
            </a:pPr>
            <a:r>
              <a:t/>
            </a:r>
            <a:endParaRPr sz="1609">
              <a:solidFill>
                <a:srgbClr val="24292E"/>
              </a:solidFill>
              <a:highlight>
                <a:srgbClr val="FFFFFF"/>
              </a:highlight>
            </a:endParaRPr>
          </a:p>
          <a:p>
            <a:pPr indent="0" lvl="0" marL="0" rtl="0" algn="just">
              <a:lnSpc>
                <a:spcPct val="142857"/>
              </a:lnSpc>
              <a:spcBef>
                <a:spcPts val="0"/>
              </a:spcBef>
              <a:spcAft>
                <a:spcPts val="0"/>
              </a:spcAft>
              <a:buNone/>
            </a:pPr>
            <a:r>
              <a:t/>
            </a:r>
            <a:endParaRPr sz="1609">
              <a:solidFill>
                <a:srgbClr val="24292E"/>
              </a:solidFill>
              <a:highlight>
                <a:srgbClr val="FFFFFF"/>
              </a:highlight>
            </a:endParaRPr>
          </a:p>
          <a:p>
            <a:pPr indent="0" lvl="0" marL="0" rtl="0" algn="l">
              <a:spcBef>
                <a:spcPts val="0"/>
              </a:spcBef>
              <a:spcAft>
                <a:spcPts val="0"/>
              </a:spcAft>
              <a:buNone/>
            </a:pPr>
            <a:r>
              <a:t/>
            </a:r>
            <a:endParaRPr>
              <a:solidFill>
                <a:srgbClr val="24292E"/>
              </a:solidFill>
              <a:highlight>
                <a:srgbClr val="FFFFFF"/>
              </a:highlight>
              <a:latin typeface="Georgia"/>
              <a:ea typeface="Georgia"/>
              <a:cs typeface="Georgia"/>
              <a:sym typeface="Georgia"/>
            </a:endParaRPr>
          </a:p>
          <a:p>
            <a:pPr indent="0" lvl="0" marL="0" rtl="0" algn="l">
              <a:spcBef>
                <a:spcPts val="1200"/>
              </a:spcBef>
              <a:spcAft>
                <a:spcPts val="1200"/>
              </a:spcAft>
              <a:buNone/>
            </a:pPr>
            <a:r>
              <a:t/>
            </a:r>
            <a:endParaRPr/>
          </a:p>
        </p:txBody>
      </p:sp>
      <p:pic>
        <p:nvPicPr>
          <p:cNvPr id="379" name="Google Shape;379;p50"/>
          <p:cNvPicPr preferRelativeResize="0"/>
          <p:nvPr/>
        </p:nvPicPr>
        <p:blipFill rotWithShape="1">
          <a:blip r:embed="rId3">
            <a:alphaModFix/>
          </a:blip>
          <a:srcRect b="0" l="-730" r="730" t="65153"/>
          <a:stretch/>
        </p:blipFill>
        <p:spPr>
          <a:xfrm>
            <a:off x="0" y="489700"/>
            <a:ext cx="9270701" cy="27097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1"/>
          <p:cNvSpPr txBox="1"/>
          <p:nvPr>
            <p:ph idx="1" type="body"/>
          </p:nvPr>
        </p:nvSpPr>
        <p:spPr>
          <a:xfrm>
            <a:off x="5284150" y="341550"/>
            <a:ext cx="3040800" cy="440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graph below  shows the training and validation set accuracy graph along with the loss </a:t>
            </a:r>
            <a:r>
              <a:rPr lang="en-GB"/>
              <a:t>occurred</a:t>
            </a:r>
            <a:r>
              <a:rPr lang="en-GB"/>
              <a:t> in the epoch cycle.</a:t>
            </a:r>
            <a:endParaRPr/>
          </a:p>
          <a:p>
            <a:pPr indent="0" lvl="0" marL="0" rtl="0" algn="l">
              <a:spcBef>
                <a:spcPts val="1200"/>
              </a:spcBef>
              <a:spcAft>
                <a:spcPts val="0"/>
              </a:spcAft>
              <a:buNone/>
            </a:pPr>
            <a:r>
              <a:rPr lang="en-GB"/>
              <a:t>We see that Training </a:t>
            </a:r>
            <a:r>
              <a:rPr lang="en-GB"/>
              <a:t>accuracy</a:t>
            </a:r>
            <a:r>
              <a:rPr lang="en-GB"/>
              <a:t> has reached the level of 0.98 </a:t>
            </a:r>
            <a:endParaRPr/>
          </a:p>
          <a:p>
            <a:pPr indent="0" lvl="0" marL="0" rtl="0" algn="l">
              <a:spcBef>
                <a:spcPts val="1200"/>
              </a:spcBef>
              <a:spcAft>
                <a:spcPts val="0"/>
              </a:spcAft>
              <a:buNone/>
            </a:pPr>
            <a:r>
              <a:rPr lang="en-GB"/>
              <a:t>Thus we see that the Inception model has </a:t>
            </a:r>
            <a:r>
              <a:rPr lang="en-GB"/>
              <a:t>yielded</a:t>
            </a:r>
            <a:r>
              <a:rPr lang="en-GB"/>
              <a:t> desired results and trained well.</a:t>
            </a:r>
            <a:endParaRPr/>
          </a:p>
          <a:p>
            <a:pPr indent="0" lvl="0" marL="0" rtl="0" algn="l">
              <a:spcBef>
                <a:spcPts val="1200"/>
              </a:spcBef>
              <a:spcAft>
                <a:spcPts val="0"/>
              </a:spcAft>
              <a:buNone/>
            </a:pPr>
            <a:r>
              <a:rPr lang="en-GB"/>
              <a:t>Validating </a:t>
            </a:r>
            <a:r>
              <a:rPr lang="en-GB"/>
              <a:t>accuracy</a:t>
            </a:r>
            <a:r>
              <a:rPr lang="en-GB"/>
              <a:t> has </a:t>
            </a:r>
            <a:r>
              <a:rPr lang="en-GB"/>
              <a:t>reached</a:t>
            </a:r>
            <a:r>
              <a:rPr lang="en-GB"/>
              <a:t> the level of 0.96</a:t>
            </a:r>
            <a:endParaRPr/>
          </a:p>
          <a:p>
            <a:pPr indent="0" lvl="0" marL="0" rtl="0" algn="l">
              <a:spcBef>
                <a:spcPts val="1200"/>
              </a:spcBef>
              <a:spcAft>
                <a:spcPts val="1200"/>
              </a:spcAft>
              <a:buNone/>
            </a:pPr>
            <a:r>
              <a:t/>
            </a:r>
            <a:endParaRPr/>
          </a:p>
        </p:txBody>
      </p:sp>
      <p:pic>
        <p:nvPicPr>
          <p:cNvPr id="385" name="Google Shape;385;p51"/>
          <p:cNvPicPr preferRelativeResize="0"/>
          <p:nvPr/>
        </p:nvPicPr>
        <p:blipFill>
          <a:blip r:embed="rId3">
            <a:alphaModFix/>
          </a:blip>
          <a:stretch>
            <a:fillRect/>
          </a:stretch>
        </p:blipFill>
        <p:spPr>
          <a:xfrm>
            <a:off x="90425" y="60275"/>
            <a:ext cx="4831750" cy="50229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16"/>
          <p:cNvPicPr preferRelativeResize="0"/>
          <p:nvPr/>
        </p:nvPicPr>
        <p:blipFill rotWithShape="1">
          <a:blip r:embed="rId3">
            <a:alphaModFix/>
          </a:blip>
          <a:srcRect b="7063" l="0" r="0" t="0"/>
          <a:stretch/>
        </p:blipFill>
        <p:spPr>
          <a:xfrm>
            <a:off x="241975" y="266475"/>
            <a:ext cx="4027300" cy="4610549"/>
          </a:xfrm>
          <a:prstGeom prst="rect">
            <a:avLst/>
          </a:prstGeom>
          <a:noFill/>
          <a:ln>
            <a:noFill/>
          </a:ln>
        </p:spPr>
      </p:pic>
      <p:pic>
        <p:nvPicPr>
          <p:cNvPr id="153" name="Google Shape;153;p16"/>
          <p:cNvPicPr preferRelativeResize="0"/>
          <p:nvPr/>
        </p:nvPicPr>
        <p:blipFill>
          <a:blip r:embed="rId4">
            <a:alphaModFix/>
          </a:blip>
          <a:stretch>
            <a:fillRect/>
          </a:stretch>
        </p:blipFill>
        <p:spPr>
          <a:xfrm>
            <a:off x="4338625" y="266475"/>
            <a:ext cx="4473500" cy="4610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2"/>
                                        </p:tgtEl>
                                      </p:cBhvr>
                                    </p:animEffect>
                                    <p:set>
                                      <p:cBhvr>
                                        <p:cTn dur="1" fill="hold">
                                          <p:stCondLst>
                                            <p:cond delay="1000"/>
                                          </p:stCondLst>
                                        </p:cTn>
                                        <p:tgtEl>
                                          <p:spTgt spid="1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2"/>
          <p:cNvSpPr txBox="1"/>
          <p:nvPr>
            <p:ph idx="1" type="body"/>
          </p:nvPr>
        </p:nvSpPr>
        <p:spPr>
          <a:xfrm>
            <a:off x="198300" y="3061300"/>
            <a:ext cx="8415600" cy="18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24292E"/>
                </a:solidFill>
                <a:latin typeface="Courier New"/>
                <a:ea typeface="Courier New"/>
                <a:cs typeface="Courier New"/>
                <a:sym typeface="Courier New"/>
              </a:rPr>
              <a:t>#</a:t>
            </a:r>
            <a:r>
              <a:rPr lang="en-GB" sz="1500">
                <a:solidFill>
                  <a:srgbClr val="24292E"/>
                </a:solidFill>
              </a:rPr>
              <a:t> to train the top 2 inception blocks, freeze the first 249 layers and unfreeze the test,then recompiling the model or these three  modifications to take effect. </a:t>
            </a:r>
            <a:endParaRPr sz="1500">
              <a:solidFill>
                <a:srgbClr val="24292E"/>
              </a:solidFill>
            </a:endParaRPr>
          </a:p>
          <a:p>
            <a:pPr indent="0" lvl="0" marL="0" rtl="0" algn="l">
              <a:spcBef>
                <a:spcPts val="1200"/>
              </a:spcBef>
              <a:spcAft>
                <a:spcPts val="0"/>
              </a:spcAft>
              <a:buNone/>
            </a:pPr>
            <a:r>
              <a:rPr lang="en-GB" sz="1500">
                <a:solidFill>
                  <a:srgbClr val="24292E"/>
                </a:solidFill>
              </a:rPr>
              <a:t>We have used SGD optimizer because it is much faster and takes less no. of epochs. </a:t>
            </a:r>
            <a:endParaRPr sz="1500">
              <a:solidFill>
                <a:srgbClr val="24292E"/>
              </a:solidFill>
            </a:endParaRPr>
          </a:p>
          <a:p>
            <a:pPr indent="0" lvl="0" marL="0" rtl="0" algn="l">
              <a:spcBef>
                <a:spcPts val="1200"/>
              </a:spcBef>
              <a:spcAft>
                <a:spcPts val="0"/>
              </a:spcAft>
              <a:buNone/>
            </a:pPr>
            <a:r>
              <a:rPr lang="en-GB" sz="1500">
                <a:solidFill>
                  <a:srgbClr val="24292E"/>
                </a:solidFill>
              </a:rPr>
              <a:t># we train our model again (this time fine-tuning the top 2 inception blocks alongside the top Dense layer</a:t>
            </a:r>
            <a:r>
              <a:rPr lang="en-GB" sz="1200">
                <a:solidFill>
                  <a:srgbClr val="24292E"/>
                </a:solidFill>
              </a:rPr>
              <a:t>s</a:t>
            </a:r>
            <a:endParaRPr sz="1200">
              <a:solidFill>
                <a:srgbClr val="24292E"/>
              </a:solidFill>
            </a:endParaRPr>
          </a:p>
          <a:p>
            <a:pPr indent="0" lvl="0" marL="0" rtl="0" algn="l">
              <a:spcBef>
                <a:spcPts val="1200"/>
              </a:spcBef>
              <a:spcAft>
                <a:spcPts val="0"/>
              </a:spcAft>
              <a:buNone/>
            </a:pPr>
            <a:r>
              <a:t/>
            </a:r>
            <a:endParaRPr b="1">
              <a:solidFill>
                <a:srgbClr val="24292E"/>
              </a:solidFill>
              <a:latin typeface="Courier New"/>
              <a:ea typeface="Courier New"/>
              <a:cs typeface="Courier New"/>
              <a:sym typeface="Courier New"/>
            </a:endParaRPr>
          </a:p>
          <a:p>
            <a:pPr indent="0" lvl="0" marL="0" rtl="0" algn="l">
              <a:spcBef>
                <a:spcPts val="1200"/>
              </a:spcBef>
              <a:spcAft>
                <a:spcPts val="1200"/>
              </a:spcAft>
              <a:buNone/>
            </a:pPr>
            <a:r>
              <a:t/>
            </a:r>
            <a:endParaRPr>
              <a:solidFill>
                <a:srgbClr val="24292E"/>
              </a:solidFill>
              <a:latin typeface="Courier New"/>
              <a:ea typeface="Courier New"/>
              <a:cs typeface="Courier New"/>
              <a:sym typeface="Courier New"/>
            </a:endParaRPr>
          </a:p>
        </p:txBody>
      </p:sp>
      <p:pic>
        <p:nvPicPr>
          <p:cNvPr id="391" name="Google Shape;391;p52"/>
          <p:cNvPicPr preferRelativeResize="0"/>
          <p:nvPr/>
        </p:nvPicPr>
        <p:blipFill rotWithShape="1">
          <a:blip r:embed="rId3">
            <a:alphaModFix/>
          </a:blip>
          <a:srcRect b="30342" l="0" r="0" t="0"/>
          <a:stretch/>
        </p:blipFill>
        <p:spPr>
          <a:xfrm>
            <a:off x="0" y="61976"/>
            <a:ext cx="9144001" cy="3061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3"/>
          <p:cNvSpPr txBox="1"/>
          <p:nvPr>
            <p:ph type="title"/>
          </p:nvPr>
        </p:nvSpPr>
        <p:spPr>
          <a:xfrm>
            <a:off x="192000" y="212700"/>
            <a:ext cx="8760000" cy="631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GB">
                <a:solidFill>
                  <a:srgbClr val="5B0F00"/>
                </a:solidFill>
                <a:latin typeface="Georgia"/>
                <a:ea typeface="Georgia"/>
                <a:cs typeface="Georgia"/>
                <a:sym typeface="Georgia"/>
              </a:rPr>
              <a:t>Testing of the Module after Inception V3 model</a:t>
            </a:r>
            <a:endParaRPr b="1">
              <a:solidFill>
                <a:srgbClr val="5B0F00"/>
              </a:solidFill>
              <a:latin typeface="Georgia"/>
              <a:ea typeface="Georgia"/>
              <a:cs typeface="Georgia"/>
              <a:sym typeface="Georgia"/>
            </a:endParaRPr>
          </a:p>
        </p:txBody>
      </p:sp>
      <p:sp>
        <p:nvSpPr>
          <p:cNvPr id="397" name="Google Shape;397;p53"/>
          <p:cNvSpPr txBox="1"/>
          <p:nvPr>
            <p:ph idx="1" type="body"/>
          </p:nvPr>
        </p:nvSpPr>
        <p:spPr>
          <a:xfrm>
            <a:off x="167400" y="673175"/>
            <a:ext cx="8809200" cy="417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For testing on any random image we use the code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On testing it on any other random image we get output  </a:t>
            </a:r>
            <a:endParaRPr/>
          </a:p>
          <a:p>
            <a:pPr indent="0" lvl="0" marL="0" rtl="0" algn="l">
              <a:spcBef>
                <a:spcPts val="1200"/>
              </a:spcBef>
              <a:spcAft>
                <a:spcPts val="0"/>
              </a:spcAft>
              <a:buNone/>
            </a:pPr>
            <a:r>
              <a:rPr lang="en-GB"/>
              <a:t>The output as follows:</a:t>
            </a:r>
            <a:endParaRPr/>
          </a:p>
          <a:p>
            <a:pPr indent="0" lvl="0" marL="0" rtl="0" algn="l">
              <a:spcBef>
                <a:spcPts val="1200"/>
              </a:spcBef>
              <a:spcAft>
                <a:spcPts val="0"/>
              </a:spcAft>
              <a:buNone/>
            </a:pPr>
            <a:r>
              <a:rPr lang="en-GB"/>
              <a:t>In this picture the output is true and accuracy is</a:t>
            </a:r>
            <a:r>
              <a:rPr b="1" lang="en-GB" sz="1600"/>
              <a:t> </a:t>
            </a:r>
            <a:r>
              <a:rPr b="1" lang="en-GB" sz="1600">
                <a:highlight>
                  <a:srgbClr val="00FF00"/>
                </a:highlight>
              </a:rPr>
              <a:t>0.966517</a:t>
            </a:r>
            <a:endParaRPr b="1" sz="1600">
              <a:highlight>
                <a:srgbClr val="00FF00"/>
              </a:highlight>
            </a:endParaRPr>
          </a:p>
          <a:p>
            <a:pPr indent="0" lvl="0" marL="0" rtl="0" algn="l">
              <a:spcBef>
                <a:spcPts val="1200"/>
              </a:spcBef>
              <a:spcAft>
                <a:spcPts val="1200"/>
              </a:spcAft>
              <a:buNone/>
            </a:pPr>
            <a:r>
              <a:rPr lang="en-GB"/>
              <a:t>The need of inception model is fulfilled.</a:t>
            </a:r>
            <a:endParaRPr/>
          </a:p>
        </p:txBody>
      </p:sp>
      <p:pic>
        <p:nvPicPr>
          <p:cNvPr id="398" name="Google Shape;398;p53"/>
          <p:cNvPicPr preferRelativeResize="0"/>
          <p:nvPr/>
        </p:nvPicPr>
        <p:blipFill>
          <a:blip r:embed="rId3">
            <a:alphaModFix/>
          </a:blip>
          <a:stretch>
            <a:fillRect/>
          </a:stretch>
        </p:blipFill>
        <p:spPr>
          <a:xfrm>
            <a:off x="191997" y="1065613"/>
            <a:ext cx="3926825" cy="2047875"/>
          </a:xfrm>
          <a:prstGeom prst="rect">
            <a:avLst/>
          </a:prstGeom>
          <a:noFill/>
          <a:ln>
            <a:noFill/>
          </a:ln>
        </p:spPr>
      </p:pic>
      <p:pic>
        <p:nvPicPr>
          <p:cNvPr id="399" name="Google Shape;399;p53"/>
          <p:cNvPicPr preferRelativeResize="0"/>
          <p:nvPr/>
        </p:nvPicPr>
        <p:blipFill>
          <a:blip r:embed="rId4">
            <a:alphaModFix/>
          </a:blip>
          <a:stretch>
            <a:fillRect/>
          </a:stretch>
        </p:blipFill>
        <p:spPr>
          <a:xfrm>
            <a:off x="4370550" y="753450"/>
            <a:ext cx="2209500" cy="1600200"/>
          </a:xfrm>
          <a:prstGeom prst="rect">
            <a:avLst/>
          </a:prstGeom>
          <a:noFill/>
          <a:ln>
            <a:noFill/>
          </a:ln>
        </p:spPr>
      </p:pic>
      <p:sp>
        <p:nvSpPr>
          <p:cNvPr id="400" name="Google Shape;400;p53"/>
          <p:cNvSpPr txBox="1"/>
          <p:nvPr/>
        </p:nvSpPr>
        <p:spPr>
          <a:xfrm>
            <a:off x="4399950" y="2270375"/>
            <a:ext cx="435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true 0.956781                              false</a:t>
            </a:r>
            <a:endParaRPr>
              <a:latin typeface="Calibri"/>
              <a:ea typeface="Calibri"/>
              <a:cs typeface="Calibri"/>
              <a:sym typeface="Calibri"/>
            </a:endParaRPr>
          </a:p>
        </p:txBody>
      </p:sp>
      <p:pic>
        <p:nvPicPr>
          <p:cNvPr id="401" name="Google Shape;401;p53"/>
          <p:cNvPicPr preferRelativeResize="0"/>
          <p:nvPr/>
        </p:nvPicPr>
        <p:blipFill>
          <a:blip r:embed="rId5">
            <a:alphaModFix/>
          </a:blip>
          <a:stretch>
            <a:fillRect/>
          </a:stretch>
        </p:blipFill>
        <p:spPr>
          <a:xfrm>
            <a:off x="6678050" y="753450"/>
            <a:ext cx="2071900" cy="1600200"/>
          </a:xfrm>
          <a:prstGeom prst="rect">
            <a:avLst/>
          </a:prstGeom>
          <a:noFill/>
          <a:ln>
            <a:noFill/>
          </a:ln>
        </p:spPr>
      </p:pic>
      <p:pic>
        <p:nvPicPr>
          <p:cNvPr id="402" name="Google Shape;402;p53"/>
          <p:cNvPicPr preferRelativeResize="0"/>
          <p:nvPr/>
        </p:nvPicPr>
        <p:blipFill>
          <a:blip r:embed="rId6">
            <a:alphaModFix/>
          </a:blip>
          <a:stretch>
            <a:fillRect/>
          </a:stretch>
        </p:blipFill>
        <p:spPr>
          <a:xfrm>
            <a:off x="4370550" y="2715970"/>
            <a:ext cx="3212351" cy="2136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4"/>
          <p:cNvSpPr txBox="1"/>
          <p:nvPr>
            <p:ph type="title"/>
          </p:nvPr>
        </p:nvSpPr>
        <p:spPr>
          <a:xfrm>
            <a:off x="768925" y="2026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Alarm and Email </a:t>
            </a:r>
            <a:endParaRPr/>
          </a:p>
        </p:txBody>
      </p:sp>
      <p:sp>
        <p:nvSpPr>
          <p:cNvPr id="408" name="Google Shape;408;p54"/>
          <p:cNvSpPr txBox="1"/>
          <p:nvPr>
            <p:ph idx="1" type="body"/>
          </p:nvPr>
        </p:nvSpPr>
        <p:spPr>
          <a:xfrm>
            <a:off x="874675" y="2803600"/>
            <a:ext cx="7294200" cy="132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As soon as the value comes out to be true the next step an </a:t>
            </a:r>
            <a:r>
              <a:rPr lang="en-GB"/>
              <a:t>alarm</a:t>
            </a:r>
            <a:r>
              <a:rPr lang="en-GB"/>
              <a:t> is generated and that is followed by an email from the </a:t>
            </a:r>
            <a:r>
              <a:rPr lang="en-GB"/>
              <a:t>sender to receiver. Thus our system is able to predict fire and generate warning .</a:t>
            </a:r>
            <a:endParaRPr/>
          </a:p>
          <a:p>
            <a:pPr indent="0" lvl="0" marL="0" rtl="0" algn="l">
              <a:spcBef>
                <a:spcPts val="1200"/>
              </a:spcBef>
              <a:spcAft>
                <a:spcPts val="1200"/>
              </a:spcAft>
              <a:buNone/>
            </a:pPr>
            <a:r>
              <a:rPr lang="en-GB"/>
              <a:t>Now for future work could include the generation of a device that would be able to track the events and warn us of fire.</a:t>
            </a:r>
            <a:endParaRPr/>
          </a:p>
        </p:txBody>
      </p:sp>
      <p:pic>
        <p:nvPicPr>
          <p:cNvPr id="409" name="Google Shape;409;p54"/>
          <p:cNvPicPr preferRelativeResize="0"/>
          <p:nvPr/>
        </p:nvPicPr>
        <p:blipFill rotWithShape="1">
          <a:blip r:embed="rId3">
            <a:alphaModFix/>
          </a:blip>
          <a:srcRect b="0" l="5636" r="6844" t="0"/>
          <a:stretch/>
        </p:blipFill>
        <p:spPr>
          <a:xfrm>
            <a:off x="1278450" y="1157275"/>
            <a:ext cx="6085450" cy="1323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55"/>
          <p:cNvPicPr preferRelativeResize="0"/>
          <p:nvPr/>
        </p:nvPicPr>
        <p:blipFill>
          <a:blip r:embed="rId3">
            <a:alphaModFix/>
          </a:blip>
          <a:stretch>
            <a:fillRect/>
          </a:stretch>
        </p:blipFill>
        <p:spPr>
          <a:xfrm>
            <a:off x="1160738" y="411275"/>
            <a:ext cx="6822525" cy="4320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56"/>
          <p:cNvPicPr preferRelativeResize="0"/>
          <p:nvPr/>
        </p:nvPicPr>
        <p:blipFill>
          <a:blip r:embed="rId3">
            <a:alphaModFix/>
          </a:blip>
          <a:stretch>
            <a:fillRect/>
          </a:stretch>
        </p:blipFill>
        <p:spPr>
          <a:xfrm>
            <a:off x="152400" y="152400"/>
            <a:ext cx="8839200" cy="47803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57"/>
          <p:cNvPicPr preferRelativeResize="0"/>
          <p:nvPr/>
        </p:nvPicPr>
        <p:blipFill>
          <a:blip r:embed="rId3">
            <a:alphaModFix/>
          </a:blip>
          <a:stretch>
            <a:fillRect/>
          </a:stretch>
        </p:blipFill>
        <p:spPr>
          <a:xfrm>
            <a:off x="272675" y="272675"/>
            <a:ext cx="8576625" cy="4573375"/>
          </a:xfrm>
          <a:prstGeom prst="rect">
            <a:avLst/>
          </a:prstGeom>
          <a:noFill/>
          <a:ln>
            <a:noFill/>
          </a:ln>
        </p:spPr>
      </p:pic>
      <p:sp>
        <p:nvSpPr>
          <p:cNvPr id="425" name="Google Shape;425;p57"/>
          <p:cNvSpPr txBox="1"/>
          <p:nvPr>
            <p:ph idx="1" type="body"/>
          </p:nvPr>
        </p:nvSpPr>
        <p:spPr>
          <a:xfrm>
            <a:off x="2683950" y="1911975"/>
            <a:ext cx="4120200" cy="583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GB" sz="4800">
                <a:solidFill>
                  <a:srgbClr val="EFEFEF"/>
                </a:solidFill>
              </a:rPr>
              <a:t>THANK YOU !</a:t>
            </a:r>
            <a:endParaRPr b="1" sz="4800">
              <a:solidFill>
                <a:srgbClr val="EFEFE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nvSpPr>
        <p:spPr>
          <a:xfrm>
            <a:off x="532950" y="532950"/>
            <a:ext cx="8015400" cy="363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u="sng">
                <a:solidFill>
                  <a:srgbClr val="783F04"/>
                </a:solidFill>
                <a:latin typeface="Georgia"/>
                <a:ea typeface="Georgia"/>
                <a:cs typeface="Georgia"/>
                <a:sym typeface="Georgia"/>
              </a:rPr>
              <a:t>AIM OF PROJECT</a:t>
            </a:r>
            <a:endParaRPr b="1" sz="2800" u="sng">
              <a:solidFill>
                <a:srgbClr val="783F04"/>
              </a:solidFill>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rPr lang="en-GB" sz="1700">
                <a:latin typeface="Georgia"/>
                <a:ea typeface="Georgia"/>
                <a:cs typeface="Georgia"/>
                <a:sym typeface="Georgia"/>
              </a:rPr>
              <a:t>THE AIM OF  OUR PROJECT IS </a:t>
            </a:r>
            <a:r>
              <a:rPr b="1" lang="en-GB" sz="1700">
                <a:highlight>
                  <a:srgbClr val="E69138"/>
                </a:highlight>
                <a:latin typeface="Georgia"/>
                <a:ea typeface="Georgia"/>
                <a:cs typeface="Georgia"/>
                <a:sym typeface="Georgia"/>
              </a:rPr>
              <a:t>TO DETECT FIRE USING SURVEILLANCE CAMERAS AND PLAY AN ALARM.</a:t>
            </a:r>
            <a:endParaRPr sz="1700">
              <a:highlight>
                <a:srgbClr val="00FF00"/>
              </a:highlight>
              <a:latin typeface="Georgia"/>
              <a:ea typeface="Georgia"/>
              <a:cs typeface="Georgia"/>
              <a:sym typeface="Georgia"/>
            </a:endParaRPr>
          </a:p>
          <a:p>
            <a:pPr indent="0" lvl="0" marL="0" rtl="0" algn="l">
              <a:spcBef>
                <a:spcPts val="0"/>
              </a:spcBef>
              <a:spcAft>
                <a:spcPts val="0"/>
              </a:spcAft>
              <a:buNone/>
            </a:pPr>
            <a:r>
              <a:rPr lang="en-GB" sz="1700">
                <a:highlight>
                  <a:srgbClr val="FFFFFF"/>
                </a:highlight>
                <a:latin typeface="Georgia"/>
                <a:ea typeface="Georgia"/>
                <a:cs typeface="Georgia"/>
                <a:sym typeface="Georgia"/>
              </a:rPr>
              <a:t>OUR PROJECT WILL ALSO SEND AN EMAIL TO THE ADMINISTRATOR.</a:t>
            </a:r>
            <a:r>
              <a:rPr lang="en-GB" sz="1700">
                <a:highlight>
                  <a:srgbClr val="00FF00"/>
                </a:highlight>
                <a:latin typeface="Georgia"/>
                <a:ea typeface="Georgia"/>
                <a:cs typeface="Georgia"/>
                <a:sym typeface="Georgia"/>
              </a:rPr>
              <a:t>  </a:t>
            </a:r>
            <a:endParaRPr sz="1700">
              <a:highlight>
                <a:srgbClr val="00FF00"/>
              </a:highlight>
              <a:latin typeface="Georgia"/>
              <a:ea typeface="Georgia"/>
              <a:cs typeface="Georgia"/>
              <a:sym typeface="Georgia"/>
            </a:endParaRPr>
          </a:p>
          <a:p>
            <a:pPr indent="0" lvl="0" marL="0" rtl="0" algn="l">
              <a:spcBef>
                <a:spcPts val="0"/>
              </a:spcBef>
              <a:spcAft>
                <a:spcPts val="0"/>
              </a:spcAft>
              <a:buNone/>
            </a:pPr>
            <a:r>
              <a:t/>
            </a:r>
            <a:endParaRPr sz="1700">
              <a:highlight>
                <a:srgbClr val="00FF00"/>
              </a:highlight>
              <a:latin typeface="Georgia"/>
              <a:ea typeface="Georgia"/>
              <a:cs typeface="Georgia"/>
              <a:sym typeface="Georgia"/>
            </a:endParaRPr>
          </a:p>
          <a:p>
            <a:pPr indent="0" lvl="0" marL="0" rtl="0" algn="l">
              <a:spcBef>
                <a:spcPts val="0"/>
              </a:spcBef>
              <a:spcAft>
                <a:spcPts val="0"/>
              </a:spcAft>
              <a:buNone/>
            </a:pPr>
            <a:r>
              <a:t/>
            </a:r>
            <a:endParaRPr sz="1500">
              <a:highlight>
                <a:schemeClr val="dk1"/>
              </a:highlight>
              <a:latin typeface="Georgia"/>
              <a:ea typeface="Georgia"/>
              <a:cs typeface="Georgia"/>
              <a:sym typeface="Georgia"/>
            </a:endParaRPr>
          </a:p>
          <a:p>
            <a:pPr indent="0" lvl="0" marL="0" rtl="0" algn="l">
              <a:spcBef>
                <a:spcPts val="0"/>
              </a:spcBef>
              <a:spcAft>
                <a:spcPts val="0"/>
              </a:spcAft>
              <a:buNone/>
            </a:pPr>
            <a:r>
              <a:rPr lang="en-GB" sz="1700">
                <a:latin typeface="Georgia"/>
                <a:ea typeface="Georgia"/>
                <a:cs typeface="Georgia"/>
                <a:sym typeface="Georgia"/>
              </a:rPr>
              <a:t>This camera-based fire monitoring system can monitor the specified area in real time through video processing. </a:t>
            </a:r>
            <a:r>
              <a:rPr lang="en-GB" sz="1700">
                <a:highlight>
                  <a:schemeClr val="dk1"/>
                </a:highlight>
                <a:latin typeface="Georgia"/>
                <a:ea typeface="Georgia"/>
                <a:cs typeface="Georgia"/>
                <a:sym typeface="Georgia"/>
              </a:rPr>
              <a:t>The project aimed to detect fire by using the image processing technology that will alert people by early detection of fire. </a:t>
            </a:r>
            <a:r>
              <a:rPr lang="en-GB" sz="1700">
                <a:latin typeface="Georgia"/>
                <a:ea typeface="Georgia"/>
                <a:cs typeface="Georgia"/>
                <a:sym typeface="Georgia"/>
              </a:rPr>
              <a:t>When a fire is detected based on the video, it plays alarm and sends an email to the administrator,  that's the working of our project. </a:t>
            </a:r>
            <a:endParaRPr sz="1700">
              <a:highlight>
                <a:schemeClr val="dk1"/>
              </a:highlight>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819150" y="9218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sz="3100" u="sng">
                <a:solidFill>
                  <a:srgbClr val="5B0F00"/>
                </a:solidFill>
                <a:latin typeface="Georgia"/>
                <a:ea typeface="Georgia"/>
                <a:cs typeface="Georgia"/>
                <a:sym typeface="Georgia"/>
              </a:rPr>
              <a:t>Existing work with limitations</a:t>
            </a:r>
            <a:endParaRPr b="1" sz="3100" u="sng">
              <a:solidFill>
                <a:srgbClr val="5B0F00"/>
              </a:solidFill>
              <a:latin typeface="Georgia"/>
              <a:ea typeface="Georgia"/>
              <a:cs typeface="Georgia"/>
              <a:sym typeface="Georgia"/>
            </a:endParaRPr>
          </a:p>
        </p:txBody>
      </p:sp>
      <p:sp>
        <p:nvSpPr>
          <p:cNvPr id="164" name="Google Shape;164;p18"/>
          <p:cNvSpPr txBox="1"/>
          <p:nvPr>
            <p:ph idx="1" type="body"/>
          </p:nvPr>
        </p:nvSpPr>
        <p:spPr>
          <a:xfrm>
            <a:off x="819150" y="1828350"/>
            <a:ext cx="7505700" cy="26103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b="1" lang="en-GB" sz="2100">
                <a:solidFill>
                  <a:srgbClr val="000000"/>
                </a:solidFill>
                <a:highlight>
                  <a:srgbClr val="F6B26B"/>
                </a:highlight>
              </a:rPr>
              <a:t>Heat detectors</a:t>
            </a:r>
            <a:endParaRPr b="1" sz="2100">
              <a:solidFill>
                <a:srgbClr val="000000"/>
              </a:solidFill>
              <a:highlight>
                <a:srgbClr val="F6B26B"/>
              </a:highlight>
            </a:endParaRPr>
          </a:p>
          <a:p>
            <a:pPr indent="-311150" lvl="0" marL="457200" rtl="0" algn="l">
              <a:spcBef>
                <a:spcPts val="1200"/>
              </a:spcBef>
              <a:spcAft>
                <a:spcPts val="0"/>
              </a:spcAft>
              <a:buClr>
                <a:srgbClr val="000000"/>
              </a:buClr>
              <a:buSzPts val="1300"/>
              <a:buFont typeface="Georgia"/>
              <a:buChar char="❏"/>
            </a:pPr>
            <a:r>
              <a:rPr lang="en-GB">
                <a:solidFill>
                  <a:srgbClr val="000000"/>
                </a:solidFill>
                <a:latin typeface="Georgia"/>
                <a:ea typeface="Georgia"/>
                <a:cs typeface="Georgia"/>
                <a:sym typeface="Georgia"/>
              </a:rPr>
              <a:t>Do not sense particles of combustion.</a:t>
            </a:r>
            <a:endParaRPr>
              <a:solidFill>
                <a:srgbClr val="000000"/>
              </a:solidFill>
              <a:latin typeface="Georgia"/>
              <a:ea typeface="Georgia"/>
              <a:cs typeface="Georgia"/>
              <a:sym typeface="Georgia"/>
            </a:endParaRPr>
          </a:p>
          <a:p>
            <a:pPr indent="-311150" lvl="0" marL="457200" rtl="0" algn="l">
              <a:spcBef>
                <a:spcPts val="0"/>
              </a:spcBef>
              <a:spcAft>
                <a:spcPts val="0"/>
              </a:spcAft>
              <a:buClr>
                <a:srgbClr val="000000"/>
              </a:buClr>
              <a:buSzPts val="1300"/>
              <a:buFont typeface="Comfortaa"/>
              <a:buChar char="❏"/>
            </a:pPr>
            <a:r>
              <a:rPr lang="en-GB">
                <a:solidFill>
                  <a:srgbClr val="000000"/>
                </a:solidFill>
                <a:latin typeface="Georgia"/>
                <a:ea typeface="Georgia"/>
                <a:cs typeface="Georgia"/>
                <a:sym typeface="Georgia"/>
              </a:rPr>
              <a:t>Designed to alarm only when heat on their sensors increase at a predetermined </a:t>
            </a:r>
            <a:r>
              <a:rPr b="1" lang="en-GB">
                <a:solidFill>
                  <a:srgbClr val="000000"/>
                </a:solidFill>
                <a:latin typeface="Georgia"/>
                <a:ea typeface="Georgia"/>
                <a:cs typeface="Georgia"/>
                <a:sym typeface="Georgia"/>
              </a:rPr>
              <a:t>rate </a:t>
            </a:r>
            <a:r>
              <a:rPr lang="en-GB">
                <a:solidFill>
                  <a:srgbClr val="000000"/>
                </a:solidFill>
                <a:latin typeface="Georgia"/>
                <a:ea typeface="Georgia"/>
                <a:cs typeface="Georgia"/>
                <a:sym typeface="Georgia"/>
              </a:rPr>
              <a:t>or reaches predetermined</a:t>
            </a:r>
            <a:r>
              <a:rPr b="1" lang="en-GB">
                <a:solidFill>
                  <a:srgbClr val="000000"/>
                </a:solidFill>
                <a:latin typeface="Georgia"/>
                <a:ea typeface="Georgia"/>
                <a:cs typeface="Georgia"/>
                <a:sym typeface="Georgia"/>
              </a:rPr>
              <a:t> level</a:t>
            </a:r>
            <a:r>
              <a:rPr lang="en-GB">
                <a:solidFill>
                  <a:srgbClr val="000000"/>
                </a:solidFill>
                <a:latin typeface="Georgia"/>
                <a:ea typeface="Georgia"/>
                <a:cs typeface="Georgia"/>
                <a:sym typeface="Georgia"/>
              </a:rPr>
              <a:t>.</a:t>
            </a:r>
            <a:endParaRPr>
              <a:solidFill>
                <a:srgbClr val="000000"/>
              </a:solidFill>
              <a:latin typeface="Georgia"/>
              <a:ea typeface="Georgia"/>
              <a:cs typeface="Georgia"/>
              <a:sym typeface="Georgia"/>
            </a:endParaRPr>
          </a:p>
          <a:p>
            <a:pPr indent="-311150" lvl="0" marL="457200" rtl="0" algn="l">
              <a:spcBef>
                <a:spcPts val="0"/>
              </a:spcBef>
              <a:spcAft>
                <a:spcPts val="0"/>
              </a:spcAft>
              <a:buClr>
                <a:srgbClr val="000000"/>
              </a:buClr>
              <a:buSzPts val="1300"/>
              <a:buFont typeface="Comfortaa"/>
              <a:buChar char="❏"/>
            </a:pPr>
            <a:r>
              <a:rPr lang="en-GB">
                <a:solidFill>
                  <a:srgbClr val="000000"/>
                </a:solidFill>
                <a:latin typeface="Georgia"/>
                <a:ea typeface="Georgia"/>
                <a:cs typeface="Georgia"/>
                <a:sym typeface="Georgia"/>
              </a:rPr>
              <a:t>Heat detectors are designed to </a:t>
            </a:r>
            <a:r>
              <a:rPr b="1" lang="en-GB">
                <a:solidFill>
                  <a:srgbClr val="000000"/>
                </a:solidFill>
                <a:latin typeface="Georgia"/>
                <a:ea typeface="Georgia"/>
                <a:cs typeface="Georgia"/>
                <a:sym typeface="Georgia"/>
              </a:rPr>
              <a:t>protect</a:t>
            </a:r>
            <a:r>
              <a:rPr lang="en-GB">
                <a:solidFill>
                  <a:srgbClr val="000000"/>
                </a:solidFill>
                <a:latin typeface="Georgia"/>
                <a:ea typeface="Georgia"/>
                <a:cs typeface="Georgia"/>
                <a:sym typeface="Georgia"/>
              </a:rPr>
              <a:t> property,</a:t>
            </a:r>
            <a:r>
              <a:rPr b="1" lang="en-GB">
                <a:solidFill>
                  <a:srgbClr val="000000"/>
                </a:solidFill>
                <a:latin typeface="Georgia"/>
                <a:ea typeface="Georgia"/>
                <a:cs typeface="Georgia"/>
                <a:sym typeface="Georgia"/>
              </a:rPr>
              <a:t> not</a:t>
            </a:r>
            <a:r>
              <a:rPr lang="en-GB">
                <a:solidFill>
                  <a:srgbClr val="000000"/>
                </a:solidFill>
                <a:latin typeface="Georgia"/>
                <a:ea typeface="Georgia"/>
                <a:cs typeface="Georgia"/>
                <a:sym typeface="Georgia"/>
              </a:rPr>
              <a:t> life.</a:t>
            </a:r>
            <a:endParaRPr>
              <a:solidFill>
                <a:srgbClr val="000000"/>
              </a:solidFill>
              <a:latin typeface="Georgia"/>
              <a:ea typeface="Georgia"/>
              <a:cs typeface="Georgia"/>
              <a:sym typeface="Georgia"/>
            </a:endParaRPr>
          </a:p>
          <a:p>
            <a:pPr indent="-311150" lvl="0" marL="457200" rtl="0" algn="l">
              <a:spcBef>
                <a:spcPts val="0"/>
              </a:spcBef>
              <a:spcAft>
                <a:spcPts val="0"/>
              </a:spcAft>
              <a:buClr>
                <a:srgbClr val="000000"/>
              </a:buClr>
              <a:buSzPts val="1300"/>
              <a:buFont typeface="Comfortaa"/>
              <a:buChar char="❏"/>
            </a:pPr>
            <a:r>
              <a:rPr b="1" lang="en-GB">
                <a:solidFill>
                  <a:srgbClr val="000000"/>
                </a:solidFill>
                <a:latin typeface="Georgia"/>
                <a:ea typeface="Georgia"/>
                <a:cs typeface="Georgia"/>
                <a:sym typeface="Georgia"/>
              </a:rPr>
              <a:t>Blockage</a:t>
            </a:r>
            <a:r>
              <a:rPr lang="en-GB">
                <a:solidFill>
                  <a:srgbClr val="000000"/>
                </a:solidFill>
                <a:latin typeface="Georgia"/>
                <a:ea typeface="Georgia"/>
                <a:cs typeface="Georgia"/>
                <a:sym typeface="Georgia"/>
              </a:rPr>
              <a:t> of the heat flow to the detector due to objects.</a:t>
            </a:r>
            <a:endParaRPr>
              <a:solidFill>
                <a:srgbClr val="000000"/>
              </a:solidFill>
              <a:latin typeface="Georgia"/>
              <a:ea typeface="Georgia"/>
              <a:cs typeface="Georgia"/>
              <a:sym typeface="Georgia"/>
            </a:endParaRPr>
          </a:p>
          <a:p>
            <a:pPr indent="-311150" lvl="0" marL="457200" rtl="0" algn="l">
              <a:spcBef>
                <a:spcPts val="0"/>
              </a:spcBef>
              <a:spcAft>
                <a:spcPts val="0"/>
              </a:spcAft>
              <a:buClr>
                <a:srgbClr val="000000"/>
              </a:buClr>
              <a:buSzPts val="1300"/>
              <a:buFont typeface="Comfortaa"/>
              <a:buChar char="❏"/>
            </a:pPr>
            <a:r>
              <a:rPr lang="en-GB">
                <a:solidFill>
                  <a:srgbClr val="000000"/>
                </a:solidFill>
                <a:latin typeface="Georgia"/>
                <a:ea typeface="Georgia"/>
                <a:cs typeface="Georgia"/>
                <a:sym typeface="Georgia"/>
              </a:rPr>
              <a:t>Heat detectors are generally </a:t>
            </a:r>
            <a:r>
              <a:rPr b="1" lang="en-GB">
                <a:solidFill>
                  <a:srgbClr val="000000"/>
                </a:solidFill>
                <a:latin typeface="Georgia"/>
                <a:ea typeface="Georgia"/>
                <a:cs typeface="Georgia"/>
                <a:sym typeface="Georgia"/>
              </a:rPr>
              <a:t>slower</a:t>
            </a:r>
            <a:r>
              <a:rPr lang="en-GB">
                <a:solidFill>
                  <a:srgbClr val="000000"/>
                </a:solidFill>
                <a:latin typeface="Georgia"/>
                <a:ea typeface="Georgia"/>
                <a:cs typeface="Georgia"/>
                <a:sym typeface="Georgia"/>
              </a:rPr>
              <a:t> to detect fires.</a:t>
            </a:r>
            <a:endParaRPr>
              <a:solidFill>
                <a:srgbClr val="000000"/>
              </a:solidFill>
              <a:latin typeface="Georgia"/>
              <a:ea typeface="Georgia"/>
              <a:cs typeface="Georgia"/>
              <a:sym typeface="Georgia"/>
            </a:endParaRPr>
          </a:p>
          <a:p>
            <a:pPr indent="-311150" lvl="0" marL="457200" rtl="0" algn="l">
              <a:spcBef>
                <a:spcPts val="0"/>
              </a:spcBef>
              <a:spcAft>
                <a:spcPts val="0"/>
              </a:spcAft>
              <a:buClr>
                <a:srgbClr val="000000"/>
              </a:buClr>
              <a:buSzPts val="1300"/>
              <a:buFont typeface="Comfortaa"/>
              <a:buChar char="❏"/>
            </a:pPr>
            <a:r>
              <a:rPr lang="en-GB">
                <a:solidFill>
                  <a:srgbClr val="000000"/>
                </a:solidFill>
                <a:latin typeface="Georgia"/>
                <a:ea typeface="Georgia"/>
                <a:cs typeface="Georgia"/>
                <a:sym typeface="Georgia"/>
              </a:rPr>
              <a:t>Heat detectors </a:t>
            </a:r>
            <a:r>
              <a:rPr b="1" lang="en-GB">
                <a:solidFill>
                  <a:srgbClr val="000000"/>
                </a:solidFill>
                <a:latin typeface="Georgia"/>
                <a:ea typeface="Georgia"/>
                <a:cs typeface="Georgia"/>
                <a:sym typeface="Georgia"/>
              </a:rPr>
              <a:t>cannot </a:t>
            </a:r>
            <a:r>
              <a:rPr lang="en-GB">
                <a:solidFill>
                  <a:srgbClr val="000000"/>
                </a:solidFill>
                <a:latin typeface="Georgia"/>
                <a:ea typeface="Georgia"/>
                <a:cs typeface="Georgia"/>
                <a:sym typeface="Georgia"/>
              </a:rPr>
              <a:t>detect smolder fires which is leading cause of death in such accidents.</a:t>
            </a:r>
            <a:endParaRPr>
              <a:solidFill>
                <a:srgbClr val="000000"/>
              </a:solidFill>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19"/>
          <p:cNvPicPr preferRelativeResize="0"/>
          <p:nvPr/>
        </p:nvPicPr>
        <p:blipFill>
          <a:blip r:embed="rId3">
            <a:alphaModFix/>
          </a:blip>
          <a:stretch>
            <a:fillRect/>
          </a:stretch>
        </p:blipFill>
        <p:spPr>
          <a:xfrm>
            <a:off x="3076550" y="520338"/>
            <a:ext cx="5831675" cy="4102825"/>
          </a:xfrm>
          <a:prstGeom prst="rect">
            <a:avLst/>
          </a:prstGeom>
          <a:noFill/>
          <a:ln>
            <a:noFill/>
          </a:ln>
        </p:spPr>
      </p:pic>
      <p:pic>
        <p:nvPicPr>
          <p:cNvPr id="170" name="Google Shape;170;p19"/>
          <p:cNvPicPr preferRelativeResize="0"/>
          <p:nvPr/>
        </p:nvPicPr>
        <p:blipFill>
          <a:blip r:embed="rId4">
            <a:alphaModFix/>
          </a:blip>
          <a:stretch>
            <a:fillRect/>
          </a:stretch>
        </p:blipFill>
        <p:spPr>
          <a:xfrm>
            <a:off x="379700" y="1077025"/>
            <a:ext cx="2491200" cy="2872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670450" y="7960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a:solidFill>
                  <a:srgbClr val="5B0F00"/>
                </a:solidFill>
                <a:latin typeface="Georgia"/>
                <a:ea typeface="Georgia"/>
                <a:cs typeface="Georgia"/>
                <a:sym typeface="Georgia"/>
              </a:rPr>
              <a:t>Existing work with limitations</a:t>
            </a:r>
            <a:endParaRPr b="1">
              <a:solidFill>
                <a:srgbClr val="5B0F00"/>
              </a:solidFill>
              <a:latin typeface="Georgia"/>
              <a:ea typeface="Georgia"/>
              <a:cs typeface="Georgia"/>
              <a:sym typeface="Georgia"/>
            </a:endParaRPr>
          </a:p>
        </p:txBody>
      </p:sp>
      <p:sp>
        <p:nvSpPr>
          <p:cNvPr id="176" name="Google Shape;176;p20"/>
          <p:cNvSpPr txBox="1"/>
          <p:nvPr>
            <p:ph idx="1" type="body"/>
          </p:nvPr>
        </p:nvSpPr>
        <p:spPr>
          <a:xfrm>
            <a:off x="819150" y="1677675"/>
            <a:ext cx="7505700" cy="27612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b="1" lang="en-GB" sz="2100">
                <a:solidFill>
                  <a:srgbClr val="000000"/>
                </a:solidFill>
                <a:highlight>
                  <a:srgbClr val="F6B26B"/>
                </a:highlight>
              </a:rPr>
              <a:t>Smoke detectors</a:t>
            </a:r>
            <a:endParaRPr b="1" sz="2100">
              <a:solidFill>
                <a:srgbClr val="000000"/>
              </a:solidFill>
              <a:highlight>
                <a:srgbClr val="F6B26B"/>
              </a:highlight>
            </a:endParaRPr>
          </a:p>
          <a:p>
            <a:pPr indent="-311150" lvl="0" marL="457200" rtl="0" algn="l">
              <a:spcBef>
                <a:spcPts val="1200"/>
              </a:spcBef>
              <a:spcAft>
                <a:spcPts val="0"/>
              </a:spcAft>
              <a:buClr>
                <a:srgbClr val="000000"/>
              </a:buClr>
              <a:buSzPts val="1300"/>
              <a:buFont typeface="Comfortaa"/>
              <a:buChar char="❏"/>
            </a:pPr>
            <a:r>
              <a:rPr b="1" lang="en-GB">
                <a:solidFill>
                  <a:srgbClr val="000000"/>
                </a:solidFill>
                <a:latin typeface="Comfortaa"/>
                <a:ea typeface="Comfortaa"/>
                <a:cs typeface="Comfortaa"/>
                <a:sym typeface="Comfortaa"/>
              </a:rPr>
              <a:t>Are </a:t>
            </a:r>
            <a:r>
              <a:rPr b="1" lang="en-GB">
                <a:solidFill>
                  <a:srgbClr val="000000"/>
                </a:solidFill>
                <a:latin typeface="Comfortaa"/>
                <a:ea typeface="Comfortaa"/>
                <a:cs typeface="Comfortaa"/>
                <a:sym typeface="Comfortaa"/>
              </a:rPr>
              <a:t>plagued</a:t>
            </a:r>
            <a:r>
              <a:rPr b="1" lang="en-GB">
                <a:solidFill>
                  <a:srgbClr val="000000"/>
                </a:solidFill>
                <a:latin typeface="Comfortaa"/>
                <a:ea typeface="Comfortaa"/>
                <a:cs typeface="Comfortaa"/>
                <a:sym typeface="Comfortaa"/>
              </a:rPr>
              <a:t> by false alarms.</a:t>
            </a:r>
            <a:endParaRPr b="1">
              <a:solidFill>
                <a:srgbClr val="000000"/>
              </a:solidFill>
              <a:latin typeface="Comfortaa"/>
              <a:ea typeface="Comfortaa"/>
              <a:cs typeface="Comfortaa"/>
              <a:sym typeface="Comfortaa"/>
            </a:endParaRPr>
          </a:p>
          <a:p>
            <a:pPr indent="-311150" lvl="0" marL="457200" rtl="0" algn="l">
              <a:spcBef>
                <a:spcPts val="0"/>
              </a:spcBef>
              <a:spcAft>
                <a:spcPts val="0"/>
              </a:spcAft>
              <a:buClr>
                <a:srgbClr val="000000"/>
              </a:buClr>
              <a:buSzPts val="1300"/>
              <a:buFont typeface="Comfortaa"/>
              <a:buChar char="❏"/>
            </a:pPr>
            <a:r>
              <a:rPr b="1" lang="en-GB">
                <a:solidFill>
                  <a:srgbClr val="000000"/>
                </a:solidFill>
                <a:latin typeface="Comfortaa"/>
                <a:ea typeface="Comfortaa"/>
                <a:cs typeface="Comfortaa"/>
                <a:sym typeface="Comfortaa"/>
              </a:rPr>
              <a:t>Cannot be used in construction, cooking, steamy, humid, dusty, sanding environments.</a:t>
            </a:r>
            <a:endParaRPr b="1">
              <a:solidFill>
                <a:srgbClr val="000000"/>
              </a:solidFill>
              <a:latin typeface="Comfortaa"/>
              <a:ea typeface="Comfortaa"/>
              <a:cs typeface="Comfortaa"/>
              <a:sym typeface="Comfortaa"/>
            </a:endParaRPr>
          </a:p>
          <a:p>
            <a:pPr indent="-311150" lvl="0" marL="457200" rtl="0" algn="l">
              <a:spcBef>
                <a:spcPts val="0"/>
              </a:spcBef>
              <a:spcAft>
                <a:spcPts val="0"/>
              </a:spcAft>
              <a:buClr>
                <a:srgbClr val="000000"/>
              </a:buClr>
              <a:buSzPts val="1300"/>
              <a:buFont typeface="Comfortaa"/>
              <a:buChar char="❏"/>
            </a:pPr>
            <a:r>
              <a:rPr b="1" lang="en-GB">
                <a:solidFill>
                  <a:srgbClr val="000000"/>
                </a:solidFill>
                <a:latin typeface="Comfortaa"/>
                <a:ea typeface="Comfortaa"/>
                <a:cs typeface="Comfortaa"/>
                <a:sym typeface="Comfortaa"/>
              </a:rPr>
              <a:t>Cannot </a:t>
            </a:r>
            <a:r>
              <a:rPr b="1" lang="en-GB">
                <a:solidFill>
                  <a:srgbClr val="000000"/>
                </a:solidFill>
                <a:latin typeface="Comfortaa"/>
                <a:ea typeface="Comfortaa"/>
                <a:cs typeface="Comfortaa"/>
                <a:sym typeface="Comfortaa"/>
              </a:rPr>
              <a:t>detect</a:t>
            </a:r>
            <a:r>
              <a:rPr b="1" lang="en-GB">
                <a:solidFill>
                  <a:srgbClr val="000000"/>
                </a:solidFill>
                <a:latin typeface="Comfortaa"/>
                <a:ea typeface="Comfortaa"/>
                <a:cs typeface="Comfortaa"/>
                <a:sym typeface="Comfortaa"/>
              </a:rPr>
              <a:t> fires that release less smoke like LPG fires.</a:t>
            </a:r>
            <a:endParaRPr b="1">
              <a:solidFill>
                <a:srgbClr val="000000"/>
              </a:solidFill>
              <a:latin typeface="Comfortaa"/>
              <a:ea typeface="Comfortaa"/>
              <a:cs typeface="Comfortaa"/>
              <a:sym typeface="Comfortaa"/>
            </a:endParaRPr>
          </a:p>
          <a:p>
            <a:pPr indent="-311150" lvl="0" marL="457200" rtl="0" algn="l">
              <a:spcBef>
                <a:spcPts val="0"/>
              </a:spcBef>
              <a:spcAft>
                <a:spcPts val="0"/>
              </a:spcAft>
              <a:buClr>
                <a:srgbClr val="000000"/>
              </a:buClr>
              <a:buSzPts val="1300"/>
              <a:buFont typeface="Comfortaa"/>
              <a:buChar char="❏"/>
            </a:pPr>
            <a:r>
              <a:rPr b="1" lang="en-GB">
                <a:solidFill>
                  <a:srgbClr val="000000"/>
                </a:solidFill>
                <a:latin typeface="Comfortaa"/>
                <a:ea typeface="Comfortaa"/>
                <a:cs typeface="Comfortaa"/>
                <a:sym typeface="Comfortaa"/>
              </a:rPr>
              <a:t>A </a:t>
            </a:r>
            <a:r>
              <a:rPr b="1" lang="en-GB">
                <a:solidFill>
                  <a:srgbClr val="000000"/>
                </a:solidFill>
                <a:latin typeface="Comfortaa"/>
                <a:ea typeface="Comfortaa"/>
                <a:cs typeface="Comfortaa"/>
                <a:sym typeface="Comfortaa"/>
              </a:rPr>
              <a:t>combination</a:t>
            </a:r>
            <a:r>
              <a:rPr b="1" lang="en-GB">
                <a:solidFill>
                  <a:srgbClr val="000000"/>
                </a:solidFill>
                <a:latin typeface="Comfortaa"/>
                <a:ea typeface="Comfortaa"/>
                <a:cs typeface="Comfortaa"/>
                <a:sym typeface="Comfortaa"/>
              </a:rPr>
              <a:t> of smoke and heat detectors is required for effective detection.</a:t>
            </a:r>
            <a:endParaRPr b="1">
              <a:solidFill>
                <a:srgbClr val="000000"/>
              </a:solidFill>
              <a:latin typeface="Comfortaa"/>
              <a:ea typeface="Comfortaa"/>
              <a:cs typeface="Comfortaa"/>
              <a:sym typeface="Comfortaa"/>
            </a:endParaRPr>
          </a:p>
          <a:p>
            <a:pPr indent="-311150" lvl="0" marL="457200" rtl="0" algn="l">
              <a:spcBef>
                <a:spcPts val="0"/>
              </a:spcBef>
              <a:spcAft>
                <a:spcPts val="0"/>
              </a:spcAft>
              <a:buClr>
                <a:srgbClr val="000000"/>
              </a:buClr>
              <a:buSzPts val="1300"/>
              <a:buFont typeface="Comfortaa"/>
              <a:buChar char="❏"/>
            </a:pPr>
            <a:r>
              <a:rPr b="1" lang="en-GB">
                <a:solidFill>
                  <a:srgbClr val="000000"/>
                </a:solidFill>
                <a:latin typeface="Comfortaa"/>
                <a:ea typeface="Comfortaa"/>
                <a:cs typeface="Comfortaa"/>
                <a:sym typeface="Comfortaa"/>
              </a:rPr>
              <a:t>Requires </a:t>
            </a:r>
            <a:r>
              <a:rPr b="1" lang="en-GB">
                <a:solidFill>
                  <a:srgbClr val="000000"/>
                </a:solidFill>
                <a:latin typeface="Comfortaa"/>
                <a:ea typeface="Comfortaa"/>
                <a:cs typeface="Comfortaa"/>
                <a:sym typeface="Comfortaa"/>
              </a:rPr>
              <a:t>separate</a:t>
            </a:r>
            <a:r>
              <a:rPr b="1" lang="en-GB">
                <a:solidFill>
                  <a:srgbClr val="000000"/>
                </a:solidFill>
                <a:latin typeface="Comfortaa"/>
                <a:ea typeface="Comfortaa"/>
                <a:cs typeface="Comfortaa"/>
                <a:sym typeface="Comfortaa"/>
              </a:rPr>
              <a:t> infrastructure for setup </a:t>
            </a:r>
            <a:r>
              <a:rPr b="1" lang="en-GB">
                <a:solidFill>
                  <a:srgbClr val="000000"/>
                </a:solidFill>
                <a:latin typeface="Comfortaa"/>
                <a:ea typeface="Comfortaa"/>
                <a:cs typeface="Comfortaa"/>
                <a:sym typeface="Comfortaa"/>
              </a:rPr>
              <a:t>which</a:t>
            </a:r>
            <a:r>
              <a:rPr b="1" lang="en-GB">
                <a:solidFill>
                  <a:srgbClr val="000000"/>
                </a:solidFill>
                <a:latin typeface="Comfortaa"/>
                <a:ea typeface="Comfortaa"/>
                <a:cs typeface="Comfortaa"/>
                <a:sym typeface="Comfortaa"/>
              </a:rPr>
              <a:t> is costly</a:t>
            </a:r>
            <a:r>
              <a:rPr lang="en-GB">
                <a:solidFill>
                  <a:srgbClr val="000000"/>
                </a:solidFill>
                <a:latin typeface="Comfortaa"/>
                <a:ea typeface="Comfortaa"/>
                <a:cs typeface="Comfortaa"/>
                <a:sym typeface="Comfortaa"/>
              </a:rPr>
              <a:t>.</a:t>
            </a:r>
            <a:endParaRPr>
              <a:solidFill>
                <a:srgbClr val="000000"/>
              </a:solidFill>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1"/>
          <p:cNvPicPr preferRelativeResize="0"/>
          <p:nvPr/>
        </p:nvPicPr>
        <p:blipFill>
          <a:blip r:embed="rId3">
            <a:alphaModFix/>
          </a:blip>
          <a:stretch>
            <a:fillRect/>
          </a:stretch>
        </p:blipFill>
        <p:spPr>
          <a:xfrm>
            <a:off x="280550" y="1018950"/>
            <a:ext cx="4180750" cy="3316675"/>
          </a:xfrm>
          <a:prstGeom prst="rect">
            <a:avLst/>
          </a:prstGeom>
          <a:noFill/>
          <a:ln>
            <a:noFill/>
          </a:ln>
        </p:spPr>
      </p:pic>
      <p:pic>
        <p:nvPicPr>
          <p:cNvPr id="182" name="Google Shape;182;p21"/>
          <p:cNvPicPr preferRelativeResize="0"/>
          <p:nvPr/>
        </p:nvPicPr>
        <p:blipFill>
          <a:blip r:embed="rId4">
            <a:alphaModFix/>
          </a:blip>
          <a:stretch>
            <a:fillRect/>
          </a:stretch>
        </p:blipFill>
        <p:spPr>
          <a:xfrm>
            <a:off x="3420725" y="641675"/>
            <a:ext cx="5462275" cy="3850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